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9" r:id="rId4"/>
    <p:sldId id="258" r:id="rId5"/>
    <p:sldId id="260" r:id="rId6"/>
    <p:sldId id="264" r:id="rId7"/>
    <p:sldId id="267" r:id="rId8"/>
    <p:sldId id="261" r:id="rId9"/>
    <p:sldId id="263" r:id="rId10"/>
    <p:sldId id="262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82" d="100"/>
          <a:sy n="82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3/6/13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3/6/13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3/6/13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3/6/13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3/6/13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3/6/13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3/6/13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3/6/13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3/6/13</a:t>
            </a:fld>
            <a:endParaRPr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sz="1600" b="1" dirty="0">
              <a:solidFill>
                <a:schemeClr val="tx2">
                  <a:shade val="90000"/>
                </a:schemeClr>
              </a:solidFill>
              <a:effectLst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3/6/13</a:t>
            </a:fld>
            <a:endParaRPr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sz="1600" b="1" dirty="0">
              <a:solidFill>
                <a:schemeClr val="tx2">
                  <a:shade val="90000"/>
                </a:schemeClr>
              </a:solidFill>
              <a:effectLst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3/6/13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3/6/13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3/6/13</a:t>
            </a:fld>
            <a:endParaRPr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sz="1600" b="1" dirty="0">
              <a:solidFill>
                <a:schemeClr val="tx2">
                  <a:shade val="90000"/>
                </a:schemeClr>
              </a:solidFill>
              <a:effectLst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Gramsci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en </a:t>
            </a:r>
            <a:r>
              <a:rPr lang="en-US" dirty="0" err="1" smtClean="0"/>
              <a:t>ideologie</a:t>
            </a:r>
            <a:r>
              <a:rPr lang="en-US" dirty="0" smtClean="0"/>
              <a:t>-</a:t>
            </a:r>
            <a:br>
              <a:rPr lang="en-US" dirty="0" smtClean="0"/>
            </a:br>
            <a:r>
              <a:rPr lang="en-US" dirty="0" err="1" smtClean="0"/>
              <a:t>theorie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4419600"/>
            <a:ext cx="4683050" cy="1344706"/>
          </a:xfrm>
        </p:spPr>
        <p:txBody>
          <a:bodyPr/>
          <a:lstStyle/>
          <a:p>
            <a:r>
              <a:rPr lang="en-US" sz="1000" dirty="0" err="1" smtClean="0"/>
              <a:t>Merijn</a:t>
            </a:r>
            <a:r>
              <a:rPr lang="en-US" sz="1000" dirty="0" smtClean="0"/>
              <a:t> </a:t>
            </a:r>
            <a:r>
              <a:rPr lang="en-US" sz="1000" dirty="0" err="1" smtClean="0"/>
              <a:t>Oudenampsen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000" dirty="0" smtClean="0"/>
              <a:t>	In </a:t>
            </a:r>
            <a:r>
              <a:rPr lang="en-US" sz="2000" dirty="0" smtClean="0"/>
              <a:t>‘</a:t>
            </a:r>
            <a:r>
              <a:rPr lang="en-US" sz="2000" dirty="0" err="1" smtClean="0"/>
              <a:t>Verandering</a:t>
            </a:r>
            <a:r>
              <a:rPr lang="en-US" sz="2000" dirty="0" smtClean="0"/>
              <a:t> </a:t>
            </a:r>
            <a:r>
              <a:rPr lang="en-US" sz="2000" dirty="0" err="1" smtClean="0"/>
              <a:t>komt</a:t>
            </a:r>
            <a:r>
              <a:rPr lang="en-US" sz="2000" dirty="0" smtClean="0"/>
              <a:t> van </a:t>
            </a:r>
            <a:r>
              <a:rPr lang="en-US" sz="2000" dirty="0" err="1" smtClean="0"/>
              <a:t>buiten</a:t>
            </a:r>
            <a:r>
              <a:rPr lang="en-US" sz="2000" dirty="0"/>
              <a:t>:</a:t>
            </a:r>
            <a:r>
              <a:rPr lang="en-US" sz="2000" dirty="0" smtClean="0"/>
              <a:t> </a:t>
            </a:r>
            <a:r>
              <a:rPr lang="en-US" sz="2000" dirty="0"/>
              <a:t>o</a:t>
            </a:r>
            <a:r>
              <a:rPr lang="en-US" sz="2000" dirty="0" smtClean="0"/>
              <a:t>ver het </a:t>
            </a:r>
            <a:r>
              <a:rPr lang="en-US" sz="2000" dirty="0" err="1" smtClean="0"/>
              <a:t>belang</a:t>
            </a:r>
            <a:r>
              <a:rPr lang="en-US" sz="2000" dirty="0" smtClean="0"/>
              <a:t> van </a:t>
            </a:r>
            <a:r>
              <a:rPr lang="en-US" sz="2000" dirty="0" err="1" smtClean="0"/>
              <a:t>politieke</a:t>
            </a:r>
            <a:r>
              <a:rPr lang="en-US" sz="2000" dirty="0" smtClean="0"/>
              <a:t> </a:t>
            </a:r>
            <a:r>
              <a:rPr lang="en-US" sz="2000" dirty="0" err="1" smtClean="0"/>
              <a:t>mobilisatie</a:t>
            </a:r>
            <a:r>
              <a:rPr lang="en-US" sz="2000" dirty="0" smtClean="0"/>
              <a:t>’, </a:t>
            </a:r>
            <a:r>
              <a:rPr lang="en-US" sz="2000" dirty="0" err="1" smtClean="0"/>
              <a:t>schrijft</a:t>
            </a:r>
            <a:r>
              <a:rPr lang="en-US" sz="2000" dirty="0" smtClean="0"/>
              <a:t> </a:t>
            </a:r>
            <a:r>
              <a:rPr lang="en-US" sz="2000" dirty="0" err="1" smtClean="0"/>
              <a:t>Michiel</a:t>
            </a:r>
            <a:r>
              <a:rPr lang="en-US" sz="2000" dirty="0" smtClean="0"/>
              <a:t> </a:t>
            </a:r>
            <a:r>
              <a:rPr lang="en-US" sz="2000" dirty="0" err="1" smtClean="0"/>
              <a:t>Emmelkamp</a:t>
            </a:r>
            <a:r>
              <a:rPr lang="en-US" sz="2000" dirty="0" smtClean="0"/>
              <a:t> over de </a:t>
            </a:r>
            <a:r>
              <a:rPr lang="en-US" sz="2000" dirty="0" err="1" smtClean="0"/>
              <a:t>conservatieve</a:t>
            </a:r>
            <a:r>
              <a:rPr lang="en-US" sz="2000" dirty="0" smtClean="0"/>
              <a:t> </a:t>
            </a:r>
            <a:r>
              <a:rPr lang="en-US" sz="2000" dirty="0" err="1" smtClean="0"/>
              <a:t>hegemonie</a:t>
            </a:r>
            <a:r>
              <a:rPr lang="en-US" sz="2000" dirty="0" smtClean="0"/>
              <a:t> ten </a:t>
            </a:r>
            <a:r>
              <a:rPr lang="en-US" sz="2000" dirty="0" err="1" smtClean="0"/>
              <a:t>tijd</a:t>
            </a:r>
            <a:r>
              <a:rPr lang="en-US" sz="2000" dirty="0" smtClean="0"/>
              <a:t> van Bush en de </a:t>
            </a:r>
            <a:r>
              <a:rPr lang="en-US" sz="2000" dirty="0" err="1" smtClean="0"/>
              <a:t>succesvolle</a:t>
            </a:r>
            <a:r>
              <a:rPr lang="en-US" sz="2000" dirty="0" smtClean="0"/>
              <a:t> </a:t>
            </a:r>
            <a:r>
              <a:rPr lang="en-US" sz="2000" dirty="0" err="1" smtClean="0"/>
              <a:t>Democratische</a:t>
            </a:r>
            <a:r>
              <a:rPr lang="en-US" sz="2000" dirty="0" smtClean="0"/>
              <a:t> </a:t>
            </a:r>
            <a:r>
              <a:rPr lang="en-US" sz="2000" dirty="0" err="1" smtClean="0"/>
              <a:t>campagne</a:t>
            </a:r>
            <a:r>
              <a:rPr lang="en-US" sz="2000" dirty="0" smtClean="0"/>
              <a:t> </a:t>
            </a:r>
            <a:r>
              <a:rPr lang="en-US" sz="2000" dirty="0" err="1" smtClean="0"/>
              <a:t>om</a:t>
            </a:r>
            <a:r>
              <a:rPr lang="en-US" sz="2000" dirty="0" smtClean="0"/>
              <a:t> </a:t>
            </a:r>
            <a:r>
              <a:rPr lang="en-US" sz="2000" dirty="0" err="1" smtClean="0"/>
              <a:t>deze</a:t>
            </a:r>
            <a:r>
              <a:rPr lang="en-US" sz="2000" dirty="0" smtClean="0"/>
              <a:t> </a:t>
            </a:r>
            <a:r>
              <a:rPr lang="en-US" sz="2000" dirty="0" err="1" smtClean="0"/>
              <a:t>hegemonie</a:t>
            </a:r>
            <a:r>
              <a:rPr lang="en-US" sz="2000" dirty="0" smtClean="0"/>
              <a:t>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doorbreken</a:t>
            </a:r>
            <a:r>
              <a:rPr lang="en-US" sz="2000" dirty="0" smtClean="0"/>
              <a:t>. </a:t>
            </a:r>
            <a:r>
              <a:rPr lang="en-US" sz="2000" dirty="0" err="1" smtClean="0"/>
              <a:t>Hij</a:t>
            </a:r>
            <a:r>
              <a:rPr lang="en-US" sz="2000" dirty="0" smtClean="0"/>
              <a:t> </a:t>
            </a:r>
            <a:r>
              <a:rPr lang="en-US" sz="2000" dirty="0" err="1" smtClean="0"/>
              <a:t>citeert</a:t>
            </a:r>
            <a:r>
              <a:rPr lang="en-US" sz="2000" dirty="0" smtClean="0"/>
              <a:t> </a:t>
            </a:r>
            <a:r>
              <a:rPr lang="en-US" sz="2000" dirty="0" err="1" smtClean="0"/>
              <a:t>een</a:t>
            </a:r>
            <a:r>
              <a:rPr lang="en-US" sz="2000" dirty="0" smtClean="0"/>
              <a:t> </a:t>
            </a:r>
            <a:r>
              <a:rPr lang="en-US" sz="2000" dirty="0" err="1" smtClean="0"/>
              <a:t>conservatief</a:t>
            </a:r>
            <a:r>
              <a:rPr lang="en-US" sz="2000" dirty="0" smtClean="0"/>
              <a:t> </a:t>
            </a:r>
            <a:r>
              <a:rPr lang="en-US" sz="2000" dirty="0" err="1" smtClean="0"/>
              <a:t>strategie</a:t>
            </a:r>
            <a:r>
              <a:rPr lang="en-US" sz="2000" dirty="0" smtClean="0"/>
              <a:t> document in de </a:t>
            </a:r>
            <a:r>
              <a:rPr lang="en-US" sz="2000" dirty="0" err="1" smtClean="0"/>
              <a:t>jaren</a:t>
            </a:r>
            <a:r>
              <a:rPr lang="en-US" sz="2000" dirty="0" smtClean="0"/>
              <a:t> </a:t>
            </a:r>
            <a:r>
              <a:rPr lang="en-US" sz="2000" dirty="0" err="1" smtClean="0"/>
              <a:t>zeventig</a:t>
            </a:r>
            <a:r>
              <a:rPr lang="en-US" sz="2000" dirty="0" smtClean="0"/>
              <a:t>, </a:t>
            </a:r>
            <a:r>
              <a:rPr lang="en-US" sz="2000" dirty="0" err="1" smtClean="0"/>
              <a:t>dat</a:t>
            </a:r>
            <a:r>
              <a:rPr lang="en-US" sz="2000" dirty="0" smtClean="0"/>
              <a:t> </a:t>
            </a:r>
            <a:r>
              <a:rPr lang="en-US" sz="2000" dirty="0" err="1" smtClean="0"/>
              <a:t>als</a:t>
            </a:r>
            <a:r>
              <a:rPr lang="en-US" sz="2000" dirty="0" smtClean="0"/>
              <a:t> </a:t>
            </a:r>
            <a:r>
              <a:rPr lang="en-US" sz="2000" dirty="0" err="1" smtClean="0"/>
              <a:t>richtlijn</a:t>
            </a:r>
            <a:r>
              <a:rPr lang="en-US" sz="2000" dirty="0" smtClean="0"/>
              <a:t> </a:t>
            </a:r>
            <a:r>
              <a:rPr lang="en-US" sz="2000" dirty="0" err="1" smtClean="0"/>
              <a:t>diende</a:t>
            </a:r>
            <a:r>
              <a:rPr lang="en-US" sz="2000" dirty="0" smtClean="0"/>
              <a:t> </a:t>
            </a:r>
            <a:r>
              <a:rPr lang="en-US" sz="2000" dirty="0" err="1" smtClean="0"/>
              <a:t>voor</a:t>
            </a:r>
            <a:r>
              <a:rPr lang="en-US" sz="2000" dirty="0" smtClean="0"/>
              <a:t> de </a:t>
            </a:r>
            <a:r>
              <a:rPr lang="en-US" sz="2000" dirty="0" err="1" smtClean="0"/>
              <a:t>conservatieve</a:t>
            </a:r>
            <a:r>
              <a:rPr lang="en-US" sz="2000" dirty="0" smtClean="0"/>
              <a:t> backlash:</a:t>
            </a:r>
            <a:endParaRPr lang="en-US" sz="2000" dirty="0" smtClean="0"/>
          </a:p>
          <a:p>
            <a:pPr>
              <a:buNone/>
            </a:pPr>
            <a:r>
              <a:rPr lang="en-US" sz="2000" dirty="0"/>
              <a:t>	</a:t>
            </a:r>
            <a:r>
              <a:rPr lang="en-US" sz="2000" dirty="0" smtClean="0"/>
              <a:t>‘</a:t>
            </a:r>
            <a:r>
              <a:rPr lang="en-US" sz="2000" dirty="0" err="1" smtClean="0"/>
              <a:t>Geen</a:t>
            </a:r>
            <a:r>
              <a:rPr lang="en-US" sz="2000" dirty="0" smtClean="0"/>
              <a:t> </a:t>
            </a:r>
            <a:r>
              <a:rPr lang="en-US" sz="2000" dirty="0" err="1" smtClean="0"/>
              <a:t>weldenkend</a:t>
            </a:r>
            <a:r>
              <a:rPr lang="en-US" sz="2000" dirty="0" smtClean="0"/>
              <a:t> </a:t>
            </a:r>
            <a:r>
              <a:rPr lang="en-US" sz="2000" dirty="0" err="1" smtClean="0"/>
              <a:t>persoon</a:t>
            </a:r>
            <a:r>
              <a:rPr lang="en-US" sz="2000" dirty="0" smtClean="0"/>
              <a:t> </a:t>
            </a:r>
            <a:r>
              <a:rPr lang="en-US" sz="2000" dirty="0" err="1" smtClean="0"/>
              <a:t>kan</a:t>
            </a:r>
            <a:r>
              <a:rPr lang="en-US" sz="2000" dirty="0" smtClean="0"/>
              <a:t> </a:t>
            </a:r>
            <a:r>
              <a:rPr lang="en-US" sz="2000" dirty="0" err="1" smtClean="0"/>
              <a:t>eraan</a:t>
            </a:r>
            <a:r>
              <a:rPr lang="en-US" sz="2000" dirty="0" smtClean="0"/>
              <a:t> </a:t>
            </a:r>
            <a:r>
              <a:rPr lang="en-US" sz="2000" dirty="0" err="1" smtClean="0"/>
              <a:t>twijfelen</a:t>
            </a:r>
            <a:r>
              <a:rPr lang="en-US" sz="2000" dirty="0" smtClean="0"/>
              <a:t> </a:t>
            </a:r>
            <a:r>
              <a:rPr lang="en-US" sz="2000" dirty="0" err="1" smtClean="0"/>
              <a:t>dat</a:t>
            </a:r>
            <a:r>
              <a:rPr lang="en-US" sz="2000" dirty="0" smtClean="0"/>
              <a:t> het </a:t>
            </a:r>
            <a:r>
              <a:rPr lang="en-US" sz="2000" dirty="0" err="1" smtClean="0"/>
              <a:t>Amerikaanse</a:t>
            </a:r>
            <a:r>
              <a:rPr lang="en-US" sz="2000" dirty="0" smtClean="0"/>
              <a:t> </a:t>
            </a:r>
            <a:r>
              <a:rPr lang="en-US" sz="2000" dirty="0" err="1" smtClean="0"/>
              <a:t>economische</a:t>
            </a:r>
            <a:r>
              <a:rPr lang="en-US" sz="2000" dirty="0" smtClean="0"/>
              <a:t> </a:t>
            </a:r>
            <a:r>
              <a:rPr lang="en-US" sz="2000" dirty="0" err="1" smtClean="0"/>
              <a:t>systeem</a:t>
            </a:r>
            <a:r>
              <a:rPr lang="en-US" sz="2000" dirty="0" smtClean="0"/>
              <a:t> </a:t>
            </a:r>
            <a:r>
              <a:rPr lang="en-US" sz="2000" dirty="0" err="1" smtClean="0"/>
              <a:t>wordt</a:t>
            </a:r>
            <a:r>
              <a:rPr lang="en-US" sz="2000" dirty="0" smtClean="0"/>
              <a:t> </a:t>
            </a:r>
            <a:r>
              <a:rPr lang="en-US" sz="2000" dirty="0" err="1" smtClean="0"/>
              <a:t>aangevallen</a:t>
            </a:r>
            <a:r>
              <a:rPr lang="en-US" sz="2000" dirty="0" smtClean="0"/>
              <a:t>’, </a:t>
            </a:r>
            <a:r>
              <a:rPr lang="en-US" sz="2000" dirty="0" err="1" smtClean="0"/>
              <a:t>trapte</a:t>
            </a:r>
            <a:r>
              <a:rPr lang="en-US" sz="2000" dirty="0" smtClean="0"/>
              <a:t> Powell </a:t>
            </a:r>
            <a:r>
              <a:rPr lang="en-US" sz="2000" dirty="0" err="1" smtClean="0"/>
              <a:t>zijn</a:t>
            </a:r>
            <a:r>
              <a:rPr lang="en-US" sz="2000" dirty="0" smtClean="0"/>
              <a:t> memorandum </a:t>
            </a:r>
            <a:r>
              <a:rPr lang="en-US" sz="2000" dirty="0" err="1" smtClean="0"/>
              <a:t>af</a:t>
            </a:r>
            <a:r>
              <a:rPr lang="en-US" sz="2000" dirty="0" smtClean="0"/>
              <a:t>. </a:t>
            </a:r>
            <a:r>
              <a:rPr lang="en-US" sz="2000" dirty="0" err="1" smtClean="0"/>
              <a:t>Deze</a:t>
            </a:r>
            <a:r>
              <a:rPr lang="en-US" sz="2000" dirty="0" smtClean="0"/>
              <a:t> </a:t>
            </a:r>
            <a:r>
              <a:rPr lang="en-US" sz="2000" dirty="0" err="1" smtClean="0"/>
              <a:t>aanval</a:t>
            </a:r>
            <a:r>
              <a:rPr lang="en-US" sz="2000" dirty="0" smtClean="0"/>
              <a:t> </a:t>
            </a:r>
            <a:r>
              <a:rPr lang="en-US" sz="2000" dirty="0" err="1" smtClean="0"/>
              <a:t>kwam</a:t>
            </a:r>
            <a:r>
              <a:rPr lang="en-US" sz="2000" dirty="0" smtClean="0"/>
              <a:t> </a:t>
            </a:r>
            <a:r>
              <a:rPr lang="en-US" sz="2000" dirty="0" err="1" smtClean="0"/>
              <a:t>volgens</a:t>
            </a:r>
            <a:r>
              <a:rPr lang="en-US" sz="2000" dirty="0" smtClean="0"/>
              <a:t> Powell </a:t>
            </a:r>
            <a:r>
              <a:rPr lang="en-US" sz="2000" dirty="0" err="1" smtClean="0"/>
              <a:t>niet</a:t>
            </a:r>
            <a:r>
              <a:rPr lang="en-US" sz="2000" dirty="0" smtClean="0"/>
              <a:t> </a:t>
            </a:r>
            <a:r>
              <a:rPr lang="en-US" sz="2000" dirty="0" err="1" smtClean="0"/>
              <a:t>alleen</a:t>
            </a:r>
            <a:r>
              <a:rPr lang="en-US" sz="2000" dirty="0" smtClean="0"/>
              <a:t> </a:t>
            </a:r>
            <a:r>
              <a:rPr lang="en-US" sz="2000" dirty="0" err="1" smtClean="0"/>
              <a:t>vanuit</a:t>
            </a:r>
            <a:r>
              <a:rPr lang="en-US" sz="2000" dirty="0" smtClean="0"/>
              <a:t> het </a:t>
            </a:r>
            <a:r>
              <a:rPr lang="en-US" sz="2000" dirty="0" err="1" smtClean="0"/>
              <a:t>Congres</a:t>
            </a:r>
            <a:r>
              <a:rPr lang="en-US" sz="2000" dirty="0" smtClean="0"/>
              <a:t>, </a:t>
            </a:r>
            <a:r>
              <a:rPr lang="en-US" sz="2000" dirty="0" err="1" smtClean="0"/>
              <a:t>een</a:t>
            </a:r>
            <a:r>
              <a:rPr lang="en-US" sz="2000" dirty="0" smtClean="0"/>
              <a:t> </a:t>
            </a:r>
            <a:r>
              <a:rPr lang="en-US" sz="2000" dirty="0" err="1" smtClean="0"/>
              <a:t>minstens</a:t>
            </a:r>
            <a:r>
              <a:rPr lang="en-US" sz="2000" dirty="0" smtClean="0"/>
              <a:t> </a:t>
            </a:r>
            <a:r>
              <a:rPr lang="en-US" sz="2000" dirty="0" err="1" smtClean="0"/>
              <a:t>zo</a:t>
            </a:r>
            <a:r>
              <a:rPr lang="en-US" sz="2000" dirty="0" smtClean="0"/>
              <a:t> </a:t>
            </a:r>
            <a:r>
              <a:rPr lang="en-US" sz="2000" dirty="0" err="1" smtClean="0"/>
              <a:t>belangrijke</a:t>
            </a:r>
            <a:r>
              <a:rPr lang="en-US" sz="2000" dirty="0" smtClean="0"/>
              <a:t> </a:t>
            </a:r>
            <a:r>
              <a:rPr lang="en-US" sz="2000" dirty="0" err="1" smtClean="0"/>
              <a:t>bron</a:t>
            </a:r>
            <a:r>
              <a:rPr lang="en-US" sz="2000" dirty="0" smtClean="0"/>
              <a:t> lag </a:t>
            </a:r>
            <a:r>
              <a:rPr lang="en-US" sz="2000" dirty="0" err="1" smtClean="0"/>
              <a:t>erbuiten</a:t>
            </a:r>
            <a:r>
              <a:rPr lang="en-US" sz="2000" dirty="0" smtClean="0"/>
              <a:t>. ‘De </a:t>
            </a:r>
            <a:r>
              <a:rPr lang="en-US" sz="2000" dirty="0" err="1" smtClean="0"/>
              <a:t>meest</a:t>
            </a:r>
            <a:r>
              <a:rPr lang="en-US" sz="2000" dirty="0" smtClean="0"/>
              <a:t> </a:t>
            </a:r>
            <a:r>
              <a:rPr lang="en-US" sz="2000" dirty="0" err="1" smtClean="0"/>
              <a:t>zorgwekkende</a:t>
            </a:r>
            <a:r>
              <a:rPr lang="en-US" sz="2000" dirty="0" smtClean="0"/>
              <a:t> </a:t>
            </a:r>
            <a:r>
              <a:rPr lang="en-US" sz="2000" dirty="0" err="1" smtClean="0"/>
              <a:t>stemmen</a:t>
            </a:r>
            <a:r>
              <a:rPr lang="en-US" sz="2000" dirty="0" smtClean="0"/>
              <a:t> in het </a:t>
            </a:r>
            <a:r>
              <a:rPr lang="en-US" sz="2000" dirty="0" err="1" smtClean="0"/>
              <a:t>koor</a:t>
            </a:r>
            <a:r>
              <a:rPr lang="en-US" sz="2000" dirty="0" smtClean="0"/>
              <a:t> van </a:t>
            </a:r>
            <a:r>
              <a:rPr lang="en-US" sz="2000" dirty="0" err="1" smtClean="0"/>
              <a:t>kritiek</a:t>
            </a:r>
            <a:r>
              <a:rPr lang="en-US" sz="2000" dirty="0" smtClean="0"/>
              <a:t> </a:t>
            </a:r>
            <a:r>
              <a:rPr lang="en-US" sz="2000" dirty="0" err="1" smtClean="0"/>
              <a:t>komen</a:t>
            </a:r>
            <a:r>
              <a:rPr lang="en-US" sz="2000" dirty="0" smtClean="0"/>
              <a:t> van </a:t>
            </a:r>
            <a:r>
              <a:rPr lang="en-US" sz="2000" dirty="0" err="1" smtClean="0"/>
              <a:t>volkomen</a:t>
            </a:r>
            <a:r>
              <a:rPr lang="en-US" sz="2000" dirty="0" smtClean="0"/>
              <a:t> </a:t>
            </a:r>
            <a:r>
              <a:rPr lang="en-US" sz="2000" dirty="0" err="1" smtClean="0"/>
              <a:t>respectabele</a:t>
            </a:r>
            <a:r>
              <a:rPr lang="en-US" sz="2000" dirty="0" smtClean="0"/>
              <a:t> </a:t>
            </a:r>
            <a:r>
              <a:rPr lang="en-US" sz="2000" dirty="0" err="1" smtClean="0"/>
              <a:t>onderdelen</a:t>
            </a:r>
            <a:r>
              <a:rPr lang="en-US" sz="2000" dirty="0" smtClean="0"/>
              <a:t> in </a:t>
            </a:r>
            <a:r>
              <a:rPr lang="en-US" sz="2000" dirty="0" err="1" smtClean="0"/>
              <a:t>onze</a:t>
            </a:r>
            <a:r>
              <a:rPr lang="en-US" sz="2000" dirty="0" smtClean="0"/>
              <a:t> </a:t>
            </a:r>
            <a:r>
              <a:rPr lang="en-US" sz="2000" dirty="0" err="1" smtClean="0"/>
              <a:t>samenleving</a:t>
            </a:r>
            <a:r>
              <a:rPr lang="en-US" sz="2000" dirty="0" smtClean="0"/>
              <a:t>: de </a:t>
            </a:r>
            <a:r>
              <a:rPr lang="en-US" sz="2000" dirty="0" err="1" smtClean="0"/>
              <a:t>universiteitscampus</a:t>
            </a:r>
            <a:r>
              <a:rPr lang="en-US" sz="2000" dirty="0" smtClean="0"/>
              <a:t>, de </a:t>
            </a:r>
            <a:r>
              <a:rPr lang="en-US" sz="2000" dirty="0" err="1" smtClean="0"/>
              <a:t>kansel</a:t>
            </a:r>
            <a:r>
              <a:rPr lang="en-US" sz="2000" dirty="0" smtClean="0"/>
              <a:t>, de media, </a:t>
            </a:r>
            <a:r>
              <a:rPr lang="en-US" sz="2000" dirty="0" err="1" smtClean="0"/>
              <a:t>intellectuele</a:t>
            </a:r>
            <a:r>
              <a:rPr lang="en-US" sz="2000" dirty="0" smtClean="0"/>
              <a:t> en </a:t>
            </a:r>
            <a:r>
              <a:rPr lang="en-US" sz="2000" dirty="0" err="1" smtClean="0"/>
              <a:t>literaire</a:t>
            </a:r>
            <a:r>
              <a:rPr lang="en-US" sz="2000" dirty="0" smtClean="0"/>
              <a:t> </a:t>
            </a:r>
            <a:r>
              <a:rPr lang="en-US" sz="2000" dirty="0" err="1" smtClean="0"/>
              <a:t>tijdschriften</a:t>
            </a:r>
            <a:r>
              <a:rPr lang="en-US" sz="2000" dirty="0" smtClean="0"/>
              <a:t>, de </a:t>
            </a:r>
            <a:r>
              <a:rPr lang="en-US" sz="2000" dirty="0" err="1" smtClean="0"/>
              <a:t>kunsten</a:t>
            </a:r>
            <a:r>
              <a:rPr lang="en-US" sz="2000" dirty="0" smtClean="0"/>
              <a:t> en </a:t>
            </a:r>
            <a:r>
              <a:rPr lang="en-US" sz="2000" dirty="0" err="1" smtClean="0"/>
              <a:t>wetenschappen</a:t>
            </a:r>
            <a:r>
              <a:rPr lang="en-US" sz="2000" dirty="0" smtClean="0"/>
              <a:t>.’ (S&amp;D, </a:t>
            </a:r>
            <a:r>
              <a:rPr lang="en-US" sz="2000" dirty="0" err="1" smtClean="0"/>
              <a:t>februari</a:t>
            </a:r>
            <a:r>
              <a:rPr lang="en-US" sz="2000" dirty="0" smtClean="0"/>
              <a:t> 2013, p49)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 err="1" smtClean="0"/>
              <a:t>Naast</a:t>
            </a:r>
            <a:r>
              <a:rPr lang="en-US" sz="2400" dirty="0" smtClean="0"/>
              <a:t> het </a:t>
            </a:r>
            <a:r>
              <a:rPr lang="en-US" sz="2400" dirty="0" err="1" smtClean="0"/>
              <a:t>begrip</a:t>
            </a:r>
            <a:r>
              <a:rPr lang="en-US" sz="2400" dirty="0" smtClean="0"/>
              <a:t> </a:t>
            </a:r>
            <a:r>
              <a:rPr lang="en-US" sz="2400" dirty="0" err="1" smtClean="0"/>
              <a:t>hegemonie</a:t>
            </a:r>
            <a:r>
              <a:rPr lang="en-US" sz="2400" dirty="0" smtClean="0"/>
              <a:t> </a:t>
            </a:r>
            <a:r>
              <a:rPr lang="en-US" sz="2400" dirty="0" err="1" smtClean="0"/>
              <a:t>zien</a:t>
            </a:r>
            <a:r>
              <a:rPr lang="en-US" sz="2400" dirty="0" smtClean="0"/>
              <a:t> we </a:t>
            </a:r>
            <a:r>
              <a:rPr lang="en-US" sz="2400" dirty="0" err="1" smtClean="0"/>
              <a:t>andere</a:t>
            </a:r>
            <a:r>
              <a:rPr lang="en-US" sz="2400" dirty="0" smtClean="0"/>
              <a:t> </a:t>
            </a:r>
            <a:r>
              <a:rPr lang="en-US" sz="2400" dirty="0" err="1" smtClean="0"/>
              <a:t>Gramsciaanse</a:t>
            </a:r>
            <a:r>
              <a:rPr lang="en-US" sz="2400" dirty="0" smtClean="0"/>
              <a:t> </a:t>
            </a:r>
            <a:r>
              <a:rPr lang="en-US" sz="2400" dirty="0" err="1" smtClean="0"/>
              <a:t>kernthema’s</a:t>
            </a:r>
            <a:r>
              <a:rPr lang="en-US" sz="2400" dirty="0" smtClean="0"/>
              <a:t> </a:t>
            </a:r>
            <a:r>
              <a:rPr lang="en-US" sz="2400" dirty="0" err="1" smtClean="0"/>
              <a:t>opduiken</a:t>
            </a:r>
            <a:r>
              <a:rPr lang="en-US" sz="2400" dirty="0" smtClean="0"/>
              <a:t> in de </a:t>
            </a:r>
            <a:r>
              <a:rPr lang="en-US" sz="2400" dirty="0" err="1" smtClean="0"/>
              <a:t>tekst</a:t>
            </a:r>
            <a:r>
              <a:rPr lang="en-US" sz="2400" dirty="0" smtClean="0"/>
              <a:t> van </a:t>
            </a:r>
            <a:r>
              <a:rPr lang="en-US" sz="2400" dirty="0" err="1" smtClean="0"/>
              <a:t>Emmelkamp</a:t>
            </a:r>
            <a:r>
              <a:rPr lang="en-US" sz="2400" dirty="0" smtClean="0"/>
              <a:t>:</a:t>
            </a:r>
            <a:endParaRPr lang="en-US" sz="2400" dirty="0" smtClean="0"/>
          </a:p>
          <a:p>
            <a:pPr lvl="1"/>
            <a:r>
              <a:rPr lang="en-US" sz="2400" dirty="0" smtClean="0"/>
              <a:t>De </a:t>
            </a:r>
            <a:r>
              <a:rPr lang="en-US" sz="2400" dirty="0" err="1" smtClean="0"/>
              <a:t>relevantie</a:t>
            </a:r>
            <a:r>
              <a:rPr lang="en-US" sz="2400" dirty="0" smtClean="0"/>
              <a:t> van </a:t>
            </a:r>
            <a:r>
              <a:rPr lang="en-US" sz="2400" dirty="0" err="1" smtClean="0"/>
              <a:t>buitenparlementaire</a:t>
            </a:r>
            <a:r>
              <a:rPr lang="en-US" sz="2400" dirty="0" smtClean="0"/>
              <a:t> </a:t>
            </a:r>
            <a:r>
              <a:rPr lang="en-US" sz="2400" dirty="0" err="1" smtClean="0"/>
              <a:t>mobilisatie</a:t>
            </a:r>
            <a:r>
              <a:rPr lang="en-US" sz="2400" dirty="0" smtClean="0"/>
              <a:t>, en van het </a:t>
            </a:r>
            <a:r>
              <a:rPr lang="en-US" sz="2400" dirty="0" err="1" smtClean="0"/>
              <a:t>interveniëren</a:t>
            </a:r>
            <a:r>
              <a:rPr lang="en-US" sz="2400" dirty="0" smtClean="0"/>
              <a:t> in het </a:t>
            </a:r>
            <a:r>
              <a:rPr lang="en-US" sz="2400" dirty="0" err="1" smtClean="0"/>
              <a:t>maatschappelijk</a:t>
            </a:r>
            <a:r>
              <a:rPr lang="en-US" sz="2400" dirty="0" smtClean="0"/>
              <a:t> </a:t>
            </a:r>
            <a:r>
              <a:rPr lang="en-US" sz="2400" dirty="0" err="1" smtClean="0"/>
              <a:t>middenveld</a:t>
            </a:r>
            <a:r>
              <a:rPr lang="en-US" sz="2400" dirty="0" smtClean="0"/>
              <a:t>: de media, de </a:t>
            </a:r>
            <a:r>
              <a:rPr lang="en-US" sz="2400" dirty="0" err="1" smtClean="0"/>
              <a:t>universiteiten</a:t>
            </a:r>
            <a:r>
              <a:rPr lang="en-US" sz="2400" dirty="0" smtClean="0"/>
              <a:t> etc.</a:t>
            </a:r>
          </a:p>
          <a:p>
            <a:pPr lvl="1"/>
            <a:r>
              <a:rPr lang="en-US" sz="2400" dirty="0" smtClean="0"/>
              <a:t>De </a:t>
            </a:r>
            <a:r>
              <a:rPr lang="en-US" sz="2400" dirty="0" err="1" smtClean="0"/>
              <a:t>relevantie</a:t>
            </a:r>
            <a:r>
              <a:rPr lang="en-US" sz="2400" dirty="0" smtClean="0"/>
              <a:t> van het </a:t>
            </a:r>
            <a:r>
              <a:rPr lang="en-US" sz="2400" dirty="0" err="1" smtClean="0"/>
              <a:t>trainen</a:t>
            </a:r>
            <a:r>
              <a:rPr lang="en-US" sz="2400" dirty="0" smtClean="0"/>
              <a:t> van </a:t>
            </a:r>
            <a:r>
              <a:rPr lang="en-US" sz="2400" dirty="0" err="1" smtClean="0"/>
              <a:t>intellectuele</a:t>
            </a:r>
            <a:r>
              <a:rPr lang="en-US" sz="2400" dirty="0" smtClean="0"/>
              <a:t> </a:t>
            </a:r>
            <a:r>
              <a:rPr lang="en-US" sz="2400" dirty="0" err="1" smtClean="0"/>
              <a:t>kaders</a:t>
            </a:r>
            <a:r>
              <a:rPr lang="en-US" sz="2400" dirty="0" smtClean="0"/>
              <a:t>, via </a:t>
            </a:r>
            <a:r>
              <a:rPr lang="en-US" sz="2400" dirty="0" err="1" smtClean="0"/>
              <a:t>denktanks</a:t>
            </a:r>
            <a:r>
              <a:rPr lang="en-US" sz="2400" dirty="0" smtClean="0"/>
              <a:t>, </a:t>
            </a:r>
            <a:r>
              <a:rPr lang="en-US" sz="2400" dirty="0" err="1" smtClean="0"/>
              <a:t>praatprogramma’s</a:t>
            </a:r>
            <a:r>
              <a:rPr lang="en-US" sz="2400" dirty="0" smtClean="0"/>
              <a:t> etc.</a:t>
            </a:r>
          </a:p>
          <a:p>
            <a:pPr lvl="1"/>
            <a:r>
              <a:rPr lang="en-US" sz="2400" dirty="0" smtClean="0"/>
              <a:t>De </a:t>
            </a:r>
            <a:r>
              <a:rPr lang="en-US" sz="2400" dirty="0" err="1" smtClean="0"/>
              <a:t>nadruk</a:t>
            </a:r>
            <a:r>
              <a:rPr lang="en-US" sz="2400" dirty="0" smtClean="0"/>
              <a:t> op de </a:t>
            </a:r>
            <a:r>
              <a:rPr lang="en-US" sz="2400" dirty="0" err="1" smtClean="0"/>
              <a:t>noodzaak</a:t>
            </a:r>
            <a:r>
              <a:rPr lang="en-US" sz="2400" dirty="0" smtClean="0"/>
              <a:t> van het </a:t>
            </a:r>
            <a:r>
              <a:rPr lang="en-US" sz="2400" dirty="0" err="1" smtClean="0"/>
              <a:t>populariseren</a:t>
            </a:r>
            <a:r>
              <a:rPr lang="en-US" sz="2400" dirty="0" smtClean="0"/>
              <a:t> van de </a:t>
            </a:r>
            <a:r>
              <a:rPr lang="en-US" sz="2400" dirty="0" err="1" smtClean="0"/>
              <a:t>eigen</a:t>
            </a:r>
            <a:r>
              <a:rPr lang="en-US" sz="2400" dirty="0" smtClean="0"/>
              <a:t> </a:t>
            </a:r>
            <a:r>
              <a:rPr lang="en-US" sz="2400" dirty="0" err="1" smtClean="0"/>
              <a:t>ideeën</a:t>
            </a:r>
            <a:r>
              <a:rPr lang="en-US" sz="2400" dirty="0" smtClean="0"/>
              <a:t>: </a:t>
            </a:r>
            <a:r>
              <a:rPr lang="en-US" sz="2400" dirty="0" err="1" smtClean="0"/>
              <a:t>zo</a:t>
            </a:r>
            <a:r>
              <a:rPr lang="en-US" sz="2400" dirty="0" smtClean="0"/>
              <a:t> </a:t>
            </a:r>
            <a:r>
              <a:rPr lang="en-US" sz="2400" dirty="0" err="1" smtClean="0"/>
              <a:t>vermeldt</a:t>
            </a:r>
            <a:r>
              <a:rPr lang="en-US" sz="2400" dirty="0" smtClean="0"/>
              <a:t> </a:t>
            </a:r>
            <a:r>
              <a:rPr lang="en-US" sz="2400" dirty="0" err="1" smtClean="0"/>
              <a:t>Emmelkamp</a:t>
            </a:r>
            <a:r>
              <a:rPr lang="en-US" sz="2400" dirty="0" smtClean="0"/>
              <a:t> </a:t>
            </a:r>
            <a:r>
              <a:rPr lang="en-US" sz="2400" dirty="0" err="1" smtClean="0"/>
              <a:t>dat</a:t>
            </a:r>
            <a:r>
              <a:rPr lang="en-US" sz="2400" dirty="0" smtClean="0"/>
              <a:t> 40% van het budget van het Center for American Progress </a:t>
            </a:r>
            <a:r>
              <a:rPr lang="en-US" sz="2400" dirty="0" err="1" smtClean="0"/>
              <a:t>opgaat</a:t>
            </a:r>
            <a:r>
              <a:rPr lang="en-US" sz="2400" dirty="0" smtClean="0"/>
              <a:t> </a:t>
            </a:r>
            <a:r>
              <a:rPr lang="en-US" sz="2400" dirty="0" err="1" smtClean="0"/>
              <a:t>aan</a:t>
            </a:r>
            <a:r>
              <a:rPr lang="en-US" sz="2400" dirty="0" smtClean="0"/>
              <a:t> </a:t>
            </a:r>
            <a:r>
              <a:rPr lang="en-US" sz="2400" dirty="0" err="1" smtClean="0"/>
              <a:t>communicatie</a:t>
            </a:r>
            <a:endParaRPr lang="en-US" sz="2400" dirty="0" smtClean="0"/>
          </a:p>
          <a:p>
            <a:pPr lvl="1"/>
            <a:r>
              <a:rPr lang="en-US" sz="2400" dirty="0" smtClean="0"/>
              <a:t>De </a:t>
            </a:r>
            <a:r>
              <a:rPr lang="en-US" sz="2400" dirty="0" err="1" smtClean="0"/>
              <a:t>nadruk</a:t>
            </a:r>
            <a:r>
              <a:rPr lang="en-US" sz="2400" dirty="0" smtClean="0"/>
              <a:t> op </a:t>
            </a:r>
            <a:r>
              <a:rPr lang="en-US" sz="2400" dirty="0" err="1" smtClean="0"/>
              <a:t>coalities</a:t>
            </a:r>
            <a:r>
              <a:rPr lang="en-US" sz="2400" dirty="0" smtClean="0"/>
              <a:t> en </a:t>
            </a:r>
            <a:r>
              <a:rPr lang="en-US" sz="2400" dirty="0" err="1" smtClean="0"/>
              <a:t>allianties</a:t>
            </a:r>
            <a:r>
              <a:rPr lang="en-US" sz="2400" dirty="0" smtClean="0"/>
              <a:t> 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Relevantie</a:t>
            </a:r>
            <a:r>
              <a:rPr lang="en-US" dirty="0" smtClean="0"/>
              <a:t> </a:t>
            </a:r>
            <a:r>
              <a:rPr lang="en-US" dirty="0" err="1" smtClean="0"/>
              <a:t>Gramsci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De </a:t>
            </a:r>
            <a:r>
              <a:rPr lang="en-US" sz="2400" dirty="0" err="1"/>
              <a:t>relevantie</a:t>
            </a:r>
            <a:r>
              <a:rPr lang="en-US" sz="2400" dirty="0"/>
              <a:t> van </a:t>
            </a:r>
            <a:r>
              <a:rPr lang="en-US" sz="2400" dirty="0" err="1"/>
              <a:t>Gramsci</a:t>
            </a:r>
            <a:r>
              <a:rPr lang="en-US" sz="2400" dirty="0"/>
              <a:t> is </a:t>
            </a:r>
            <a:r>
              <a:rPr lang="en-US" sz="2400" dirty="0" err="1"/>
              <a:t>niet</a:t>
            </a:r>
            <a:r>
              <a:rPr lang="en-US" sz="2400" dirty="0"/>
              <a:t> </a:t>
            </a:r>
            <a:r>
              <a:rPr lang="en-US" sz="2400" dirty="0" err="1"/>
              <a:t>enkel</a:t>
            </a:r>
            <a:r>
              <a:rPr lang="en-US" sz="2400" dirty="0"/>
              <a:t> </a:t>
            </a:r>
            <a:r>
              <a:rPr lang="en-US" sz="2400" dirty="0" err="1"/>
              <a:t>zijn</a:t>
            </a:r>
            <a:r>
              <a:rPr lang="en-US" sz="2400" dirty="0" smtClean="0"/>
              <a:t> </a:t>
            </a:r>
            <a:r>
              <a:rPr lang="en-US" sz="2400" dirty="0" err="1" smtClean="0"/>
              <a:t>geavanceerde</a:t>
            </a:r>
            <a:r>
              <a:rPr lang="en-US" sz="2400" dirty="0" smtClean="0"/>
              <a:t> </a:t>
            </a:r>
            <a:r>
              <a:rPr lang="en-US" sz="2400" dirty="0" err="1" smtClean="0"/>
              <a:t>ideologiebegrip</a:t>
            </a:r>
            <a:r>
              <a:rPr lang="en-US" sz="2400" dirty="0" smtClean="0"/>
              <a:t>:</a:t>
            </a:r>
          </a:p>
          <a:p>
            <a:pPr lvl="1"/>
            <a:r>
              <a:rPr lang="en-US" sz="2400" dirty="0" err="1" smtClean="0"/>
              <a:t>Hij</a:t>
            </a:r>
            <a:r>
              <a:rPr lang="en-US" sz="2400" dirty="0" smtClean="0"/>
              <a:t> </a:t>
            </a:r>
            <a:r>
              <a:rPr lang="en-US" sz="2400" dirty="0" err="1"/>
              <a:t>vertegenwoordigt</a:t>
            </a:r>
            <a:r>
              <a:rPr lang="en-US" sz="2400" dirty="0"/>
              <a:t> </a:t>
            </a:r>
            <a:r>
              <a:rPr lang="en-US" sz="2400" dirty="0" err="1"/>
              <a:t>een</a:t>
            </a:r>
            <a:r>
              <a:rPr lang="en-US" sz="2400" dirty="0"/>
              <a:t> </a:t>
            </a:r>
            <a:r>
              <a:rPr lang="en-US" sz="2400" dirty="0" err="1"/>
              <a:t>belangrijke</a:t>
            </a:r>
            <a:r>
              <a:rPr lang="en-US" sz="2400" dirty="0"/>
              <a:t> </a:t>
            </a:r>
            <a:r>
              <a:rPr lang="en-US" sz="2400" dirty="0" err="1"/>
              <a:t>breuk</a:t>
            </a:r>
            <a:r>
              <a:rPr lang="en-US" sz="2400" dirty="0"/>
              <a:t> in het </a:t>
            </a:r>
            <a:r>
              <a:rPr lang="en-US" sz="2400" dirty="0" err="1"/>
              <a:t>linkse</a:t>
            </a:r>
            <a:r>
              <a:rPr lang="en-US" sz="2400" dirty="0"/>
              <a:t> </a:t>
            </a:r>
            <a:r>
              <a:rPr lang="en-US" sz="2400" dirty="0" err="1"/>
              <a:t>denken</a:t>
            </a:r>
            <a:r>
              <a:rPr lang="en-US" sz="2400" dirty="0"/>
              <a:t> met </a:t>
            </a:r>
            <a:r>
              <a:rPr lang="en-US" sz="2400" dirty="0" err="1"/>
              <a:t>enkele</a:t>
            </a:r>
            <a:r>
              <a:rPr lang="en-US" sz="2400" dirty="0"/>
              <a:t> </a:t>
            </a:r>
            <a:r>
              <a:rPr lang="en-US" sz="2400" dirty="0" err="1"/>
              <a:t>problematische</a:t>
            </a:r>
            <a:r>
              <a:rPr lang="en-US" sz="2400" dirty="0"/>
              <a:t> </a:t>
            </a:r>
            <a:r>
              <a:rPr lang="en-US" sz="2400" dirty="0" err="1"/>
              <a:t>elementen</a:t>
            </a:r>
            <a:r>
              <a:rPr lang="en-US" sz="2400" dirty="0"/>
              <a:t> </a:t>
            </a:r>
            <a:r>
              <a:rPr lang="en-US" sz="2400" dirty="0" err="1"/>
              <a:t>uit</a:t>
            </a:r>
            <a:r>
              <a:rPr lang="en-US" sz="2400" dirty="0"/>
              <a:t> het</a:t>
            </a:r>
            <a:r>
              <a:rPr lang="en-US" sz="2400" dirty="0" smtClean="0"/>
              <a:t> orthodox </a:t>
            </a:r>
            <a:r>
              <a:rPr lang="en-US" sz="2400" dirty="0" err="1" smtClean="0"/>
              <a:t>marxisme</a:t>
            </a:r>
            <a:r>
              <a:rPr lang="en-US" sz="2400" dirty="0"/>
              <a:t>.</a:t>
            </a:r>
            <a:r>
              <a:rPr lang="en-US" sz="2400" dirty="0" smtClean="0"/>
              <a:t> </a:t>
            </a:r>
          </a:p>
          <a:p>
            <a:pPr lvl="1"/>
            <a:r>
              <a:rPr lang="en-US" sz="2400" dirty="0" err="1" smtClean="0"/>
              <a:t>Tevens</a:t>
            </a:r>
            <a:r>
              <a:rPr lang="en-US" sz="2400" dirty="0" smtClean="0"/>
              <a:t> </a:t>
            </a:r>
            <a:r>
              <a:rPr lang="en-US" sz="2400" dirty="0"/>
              <a:t>is </a:t>
            </a:r>
            <a:r>
              <a:rPr lang="en-US" sz="2400" dirty="0" err="1"/>
              <a:t>zijn</a:t>
            </a:r>
            <a:r>
              <a:rPr lang="en-US" sz="2400" dirty="0"/>
              <a:t> </a:t>
            </a:r>
            <a:r>
              <a:rPr lang="en-US" sz="2400" dirty="0" err="1"/>
              <a:t>ideologiebegrip</a:t>
            </a:r>
            <a:r>
              <a:rPr lang="en-US" sz="2400" dirty="0"/>
              <a:t> </a:t>
            </a:r>
            <a:r>
              <a:rPr lang="en-US" sz="2400" dirty="0" err="1"/>
              <a:t>vervat</a:t>
            </a:r>
            <a:r>
              <a:rPr lang="en-US" sz="2400" dirty="0"/>
              <a:t> in </a:t>
            </a:r>
            <a:r>
              <a:rPr lang="en-US" sz="2400" dirty="0" err="1"/>
              <a:t>een</a:t>
            </a:r>
            <a:r>
              <a:rPr lang="en-US" sz="2400" dirty="0"/>
              <a:t> </a:t>
            </a:r>
            <a:r>
              <a:rPr lang="en-US" sz="2400" dirty="0" err="1"/>
              <a:t>veel</a:t>
            </a:r>
            <a:r>
              <a:rPr lang="en-US" sz="2400" dirty="0"/>
              <a:t> </a:t>
            </a:r>
            <a:r>
              <a:rPr lang="en-US" sz="2400" dirty="0" err="1"/>
              <a:t>bredere</a:t>
            </a:r>
            <a:r>
              <a:rPr lang="en-US" sz="2400" dirty="0"/>
              <a:t> </a:t>
            </a:r>
            <a:r>
              <a:rPr lang="en-US" sz="2400" dirty="0" err="1"/>
              <a:t>theorie</a:t>
            </a:r>
            <a:r>
              <a:rPr lang="en-US" sz="2400" dirty="0"/>
              <a:t> over hoe </a:t>
            </a:r>
            <a:r>
              <a:rPr lang="en-US" sz="2400" dirty="0" err="1"/>
              <a:t>machtsuitoefening</a:t>
            </a:r>
            <a:r>
              <a:rPr lang="en-US" sz="2400" dirty="0"/>
              <a:t> en </a:t>
            </a:r>
            <a:r>
              <a:rPr lang="en-US" sz="2400" dirty="0" err="1"/>
              <a:t>maatschappelijke</a:t>
            </a:r>
            <a:r>
              <a:rPr lang="en-US" sz="2400" dirty="0"/>
              <a:t> </a:t>
            </a:r>
            <a:r>
              <a:rPr lang="en-US" sz="2400" dirty="0" err="1"/>
              <a:t>verandering</a:t>
            </a:r>
            <a:r>
              <a:rPr lang="en-US" sz="2400" dirty="0"/>
              <a:t> </a:t>
            </a:r>
            <a:r>
              <a:rPr lang="en-US" sz="2400" dirty="0" err="1"/>
              <a:t>plaatsvindt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pPr lvl="1"/>
            <a:r>
              <a:rPr lang="en-US" sz="2400" dirty="0" err="1" smtClean="0"/>
              <a:t>Gramsci</a:t>
            </a:r>
            <a:r>
              <a:rPr lang="en-US" sz="2400" dirty="0" smtClean="0"/>
              <a:t> is de </a:t>
            </a:r>
            <a:r>
              <a:rPr lang="en-US" sz="2400" dirty="0" err="1" smtClean="0"/>
              <a:t>belangrijkste</a:t>
            </a:r>
            <a:r>
              <a:rPr lang="en-US" sz="2400" dirty="0" smtClean="0"/>
              <a:t> </a:t>
            </a:r>
            <a:r>
              <a:rPr lang="en-US" sz="2400" dirty="0" err="1" smtClean="0"/>
              <a:t>politiek-strategische</a:t>
            </a:r>
            <a:r>
              <a:rPr lang="en-US" sz="2400" dirty="0" smtClean="0"/>
              <a:t> </a:t>
            </a:r>
            <a:r>
              <a:rPr lang="en-US" sz="2400" dirty="0" err="1" smtClean="0"/>
              <a:t>denker</a:t>
            </a:r>
            <a:r>
              <a:rPr lang="en-US" sz="2400" dirty="0" smtClean="0"/>
              <a:t> op links</a:t>
            </a:r>
            <a:r>
              <a:rPr lang="en-US" sz="2400" dirty="0" smtClean="0"/>
              <a:t> </a:t>
            </a:r>
            <a:r>
              <a:rPr lang="en-US" sz="2400" dirty="0" err="1" smtClean="0"/>
              <a:t>uit</a:t>
            </a:r>
            <a:r>
              <a:rPr lang="en-US" sz="2400" dirty="0" smtClean="0"/>
              <a:t> de </a:t>
            </a:r>
            <a:r>
              <a:rPr lang="en-US" sz="2400" dirty="0" err="1" smtClean="0"/>
              <a:t>twintigste</a:t>
            </a:r>
            <a:r>
              <a:rPr lang="en-US" sz="2400" dirty="0" smtClean="0"/>
              <a:t> </a:t>
            </a:r>
            <a:r>
              <a:rPr lang="en-US" sz="2400" dirty="0" err="1" smtClean="0"/>
              <a:t>eeuw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Tromp &amp; Heywood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600" dirty="0" err="1" smtClean="0"/>
              <a:t>Gramsci</a:t>
            </a:r>
            <a:r>
              <a:rPr lang="en-US" sz="2600" dirty="0" smtClean="0"/>
              <a:t> </a:t>
            </a:r>
            <a:r>
              <a:rPr lang="en-US" sz="2600" dirty="0" err="1" smtClean="0"/>
              <a:t>beweerde</a:t>
            </a:r>
            <a:r>
              <a:rPr lang="en-US" sz="2600" dirty="0" smtClean="0"/>
              <a:t> </a:t>
            </a:r>
            <a:r>
              <a:rPr lang="en-US" sz="2600" dirty="0" err="1" smtClean="0"/>
              <a:t>niet</a:t>
            </a:r>
            <a:r>
              <a:rPr lang="en-US" sz="2600" dirty="0" smtClean="0"/>
              <a:t>, </a:t>
            </a:r>
            <a:r>
              <a:rPr lang="en-US" sz="2600" dirty="0" err="1" smtClean="0"/>
              <a:t>zoals</a:t>
            </a:r>
            <a:r>
              <a:rPr lang="en-US" sz="2600" dirty="0" smtClean="0"/>
              <a:t> Tromp </a:t>
            </a:r>
            <a:r>
              <a:rPr lang="en-US" sz="2600" dirty="0" err="1" smtClean="0"/>
              <a:t>schrijft</a:t>
            </a:r>
            <a:r>
              <a:rPr lang="en-US" sz="2600" dirty="0" smtClean="0"/>
              <a:t> in </a:t>
            </a:r>
            <a:r>
              <a:rPr lang="en-US" sz="2600" dirty="0" err="1" smtClean="0"/>
              <a:t>Wetenschap</a:t>
            </a:r>
            <a:r>
              <a:rPr lang="en-US" sz="2600" dirty="0" smtClean="0"/>
              <a:t> </a:t>
            </a:r>
            <a:r>
              <a:rPr lang="en-US" sz="2600" dirty="0" err="1" smtClean="0"/>
              <a:t>der</a:t>
            </a:r>
            <a:r>
              <a:rPr lang="en-US" sz="2600" dirty="0" smtClean="0"/>
              <a:t> </a:t>
            </a:r>
            <a:r>
              <a:rPr lang="en-US" sz="2600" dirty="0" err="1" smtClean="0"/>
              <a:t>Politiek</a:t>
            </a:r>
            <a:r>
              <a:rPr lang="en-US" sz="2600" dirty="0" smtClean="0"/>
              <a:t>, </a:t>
            </a:r>
            <a:r>
              <a:rPr lang="en-US" sz="2600" dirty="0" err="1" smtClean="0"/>
              <a:t>dat</a:t>
            </a:r>
            <a:r>
              <a:rPr lang="en-US" sz="2600" dirty="0" smtClean="0"/>
              <a:t> “</a:t>
            </a:r>
            <a:r>
              <a:rPr lang="en-US" sz="2600" dirty="0" err="1" smtClean="0"/>
              <a:t>ondergeschikte</a:t>
            </a:r>
            <a:r>
              <a:rPr lang="en-US" sz="2600" dirty="0" smtClean="0"/>
              <a:t> </a:t>
            </a:r>
            <a:r>
              <a:rPr lang="en-US" sz="2600" dirty="0" err="1" smtClean="0"/>
              <a:t>klassen</a:t>
            </a:r>
            <a:r>
              <a:rPr lang="en-US" sz="2600" dirty="0" smtClean="0"/>
              <a:t> de </a:t>
            </a:r>
            <a:r>
              <a:rPr lang="en-US" sz="2600" dirty="0" err="1" smtClean="0"/>
              <a:t>dominante</a:t>
            </a:r>
            <a:r>
              <a:rPr lang="en-US" sz="2600" dirty="0" smtClean="0"/>
              <a:t> </a:t>
            </a:r>
            <a:r>
              <a:rPr lang="en-US" sz="2600" dirty="0" err="1" smtClean="0"/>
              <a:t>ideologie</a:t>
            </a:r>
            <a:r>
              <a:rPr lang="en-US" sz="2600" dirty="0" smtClean="0"/>
              <a:t> </a:t>
            </a:r>
            <a:r>
              <a:rPr lang="en-US" sz="2600" dirty="0" err="1" smtClean="0"/>
              <a:t>aanhangen</a:t>
            </a:r>
            <a:r>
              <a:rPr lang="en-US" sz="2600" dirty="0" smtClean="0"/>
              <a:t>”.</a:t>
            </a:r>
          </a:p>
          <a:p>
            <a:r>
              <a:rPr lang="en-US" sz="2600" dirty="0" err="1" smtClean="0"/>
              <a:t>Noch</a:t>
            </a:r>
            <a:r>
              <a:rPr lang="en-US" sz="2600" dirty="0" smtClean="0"/>
              <a:t> </a:t>
            </a:r>
            <a:r>
              <a:rPr lang="en-US" sz="2600" dirty="0" err="1" smtClean="0"/>
              <a:t>kan</a:t>
            </a:r>
            <a:r>
              <a:rPr lang="en-US" sz="2600" dirty="0" smtClean="0"/>
              <a:t> men </a:t>
            </a:r>
            <a:r>
              <a:rPr lang="en-US" sz="2600" dirty="0" err="1" smtClean="0"/>
              <a:t>uit</a:t>
            </a:r>
            <a:r>
              <a:rPr lang="en-US" sz="2600" dirty="0" smtClean="0"/>
              <a:t> </a:t>
            </a:r>
            <a:r>
              <a:rPr lang="en-US" sz="2600" dirty="0" err="1" smtClean="0"/>
              <a:t>Gramsci</a:t>
            </a:r>
            <a:r>
              <a:rPr lang="en-US" sz="2600" dirty="0" smtClean="0"/>
              <a:t> </a:t>
            </a:r>
            <a:r>
              <a:rPr lang="en-US" sz="2600" dirty="0" err="1" smtClean="0"/>
              <a:t>concluderen</a:t>
            </a:r>
            <a:r>
              <a:rPr lang="en-US" sz="2600" dirty="0" smtClean="0"/>
              <a:t> </a:t>
            </a:r>
            <a:r>
              <a:rPr lang="en-US" sz="2600" dirty="0" err="1" smtClean="0"/>
              <a:t>dat</a:t>
            </a:r>
            <a:r>
              <a:rPr lang="en-US" sz="2600" dirty="0" smtClean="0"/>
              <a:t> “hegemony implies ideological domination”, </a:t>
            </a:r>
            <a:r>
              <a:rPr lang="en-US" sz="2600" dirty="0" err="1" smtClean="0"/>
              <a:t>zoals</a:t>
            </a:r>
            <a:r>
              <a:rPr lang="en-US" sz="2600" dirty="0" smtClean="0"/>
              <a:t> we </a:t>
            </a:r>
            <a:r>
              <a:rPr lang="en-US" sz="2600" dirty="0" err="1" smtClean="0"/>
              <a:t>lezen</a:t>
            </a:r>
            <a:r>
              <a:rPr lang="en-US" sz="2600" dirty="0" smtClean="0"/>
              <a:t> in Heywood (p7). </a:t>
            </a:r>
            <a:r>
              <a:rPr lang="en-US" sz="2600" dirty="0" err="1" smtClean="0"/>
              <a:t>Integendeel</a:t>
            </a:r>
            <a:r>
              <a:rPr lang="en-US" sz="2600" dirty="0" smtClean="0"/>
              <a:t>, </a:t>
            </a:r>
            <a:r>
              <a:rPr lang="en-US" sz="2600" dirty="0" err="1" smtClean="0"/>
              <a:t>Gramsci</a:t>
            </a:r>
            <a:r>
              <a:rPr lang="en-US" sz="2600" dirty="0" smtClean="0"/>
              <a:t> </a:t>
            </a:r>
            <a:r>
              <a:rPr lang="en-US" sz="2600" dirty="0" err="1" smtClean="0"/>
              <a:t>beschrijft</a:t>
            </a:r>
            <a:r>
              <a:rPr lang="en-US" sz="2600" dirty="0" smtClean="0"/>
              <a:t> </a:t>
            </a:r>
            <a:r>
              <a:rPr lang="en-US" sz="2600" dirty="0" err="1" smtClean="0"/>
              <a:t>hegemonie</a:t>
            </a:r>
            <a:r>
              <a:rPr lang="en-US" sz="2600" dirty="0" smtClean="0"/>
              <a:t> </a:t>
            </a:r>
            <a:r>
              <a:rPr lang="en-US" sz="2600" dirty="0" err="1" smtClean="0"/>
              <a:t>als</a:t>
            </a:r>
            <a:r>
              <a:rPr lang="en-US" sz="2600" dirty="0" smtClean="0"/>
              <a:t> </a:t>
            </a:r>
            <a:r>
              <a:rPr lang="en-US" sz="2600" dirty="0" err="1" smtClean="0"/>
              <a:t>leiderschap</a:t>
            </a:r>
            <a:r>
              <a:rPr lang="en-US" sz="2600" dirty="0" smtClean="0"/>
              <a:t>, en </a:t>
            </a:r>
            <a:r>
              <a:rPr lang="en-US" sz="2600" dirty="0" err="1" smtClean="0"/>
              <a:t>contrasteert</a:t>
            </a:r>
            <a:r>
              <a:rPr lang="en-US" sz="2600" dirty="0" smtClean="0"/>
              <a:t> </a:t>
            </a:r>
            <a:r>
              <a:rPr lang="en-US" sz="2600" dirty="0" err="1" smtClean="0"/>
              <a:t>dit</a:t>
            </a:r>
            <a:r>
              <a:rPr lang="en-US" sz="2600" dirty="0" smtClean="0"/>
              <a:t> met </a:t>
            </a:r>
            <a:r>
              <a:rPr lang="en-US" sz="2600" dirty="0" err="1" smtClean="0"/>
              <a:t>dominantie</a:t>
            </a:r>
            <a:r>
              <a:rPr lang="en-US" sz="2600" dirty="0" smtClean="0"/>
              <a:t>.</a:t>
            </a:r>
          </a:p>
          <a:p>
            <a:r>
              <a:rPr lang="en-US" sz="2600" dirty="0" err="1" smtClean="0"/>
              <a:t>Vandaar</a:t>
            </a:r>
            <a:r>
              <a:rPr lang="en-US" sz="2600" dirty="0" smtClean="0"/>
              <a:t> </a:t>
            </a:r>
            <a:r>
              <a:rPr lang="en-US" sz="2600" dirty="0" err="1" smtClean="0"/>
              <a:t>dat</a:t>
            </a:r>
            <a:r>
              <a:rPr lang="en-US" sz="2600" dirty="0" smtClean="0"/>
              <a:t> het </a:t>
            </a:r>
            <a:r>
              <a:rPr lang="en-US" sz="2600" dirty="0" err="1" smtClean="0"/>
              <a:t>goed</a:t>
            </a:r>
            <a:r>
              <a:rPr lang="en-US" sz="2600" dirty="0" smtClean="0"/>
              <a:t> is </a:t>
            </a:r>
            <a:r>
              <a:rPr lang="en-US" sz="2600" dirty="0" err="1" smtClean="0"/>
              <a:t>om</a:t>
            </a:r>
            <a:r>
              <a:rPr lang="en-US" sz="2600" dirty="0" smtClean="0"/>
              <a:t> </a:t>
            </a:r>
            <a:r>
              <a:rPr lang="en-US" sz="2600" dirty="0" err="1" smtClean="0"/>
              <a:t>oorspronkelijke</a:t>
            </a:r>
            <a:r>
              <a:rPr lang="en-US" sz="2600" dirty="0" smtClean="0"/>
              <a:t> </a:t>
            </a:r>
            <a:r>
              <a:rPr lang="en-US" sz="2600" dirty="0" err="1" smtClean="0"/>
              <a:t>teksten</a:t>
            </a:r>
            <a:r>
              <a:rPr lang="en-US" sz="2600" dirty="0" smtClean="0"/>
              <a:t> </a:t>
            </a:r>
            <a:r>
              <a:rPr lang="en-US" sz="2600" dirty="0" err="1" smtClean="0"/>
              <a:t>te</a:t>
            </a:r>
            <a:r>
              <a:rPr lang="en-US" sz="2600" dirty="0" smtClean="0"/>
              <a:t> </a:t>
            </a:r>
            <a:r>
              <a:rPr lang="en-US" sz="2600" dirty="0" err="1" smtClean="0"/>
              <a:t>lezen</a:t>
            </a:r>
            <a:r>
              <a:rPr lang="en-US" sz="2600" dirty="0" smtClean="0"/>
              <a:t>.</a:t>
            </a:r>
          </a:p>
          <a:p>
            <a:pPr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Bewegingsoorlog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/>
              <a:t>s</a:t>
            </a:r>
            <a:r>
              <a:rPr lang="en-US" dirty="0" err="1" smtClean="0"/>
              <a:t>tellingenoorlog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Aft>
                <a:spcPts val="1200"/>
              </a:spcAft>
            </a:pP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err="1" smtClean="0"/>
              <a:t>Ging</a:t>
            </a:r>
            <a:r>
              <a:rPr lang="en-US" dirty="0" smtClean="0"/>
              <a:t> de </a:t>
            </a:r>
            <a:r>
              <a:rPr lang="en-US" dirty="0" err="1" smtClean="0"/>
              <a:t>oud-linkse</a:t>
            </a:r>
            <a:r>
              <a:rPr lang="en-US" dirty="0" smtClean="0"/>
              <a:t> </a:t>
            </a:r>
            <a:r>
              <a:rPr lang="en-US" dirty="0" err="1" smtClean="0"/>
              <a:t>gedachte</a:t>
            </a:r>
            <a:r>
              <a:rPr lang="en-US" dirty="0" smtClean="0"/>
              <a:t> </a:t>
            </a:r>
            <a:r>
              <a:rPr lang="en-US" dirty="0" err="1" smtClean="0"/>
              <a:t>uit</a:t>
            </a:r>
            <a:r>
              <a:rPr lang="en-US" dirty="0" smtClean="0"/>
              <a:t> van het </a:t>
            </a:r>
            <a:r>
              <a:rPr lang="en-US" dirty="0" err="1" smtClean="0"/>
              <a:t>veroveren</a:t>
            </a:r>
            <a:r>
              <a:rPr lang="en-US" dirty="0" smtClean="0"/>
              <a:t> van de </a:t>
            </a:r>
            <a:r>
              <a:rPr lang="en-US" dirty="0" err="1" smtClean="0"/>
              <a:t>staatsmacht</a:t>
            </a:r>
            <a:r>
              <a:rPr lang="en-US" dirty="0" smtClean="0"/>
              <a:t>, </a:t>
            </a:r>
            <a:r>
              <a:rPr lang="en-US" dirty="0" err="1" smtClean="0"/>
              <a:t>Gramsci</a:t>
            </a:r>
            <a:r>
              <a:rPr lang="en-US" dirty="0" smtClean="0"/>
              <a:t> </a:t>
            </a:r>
            <a:r>
              <a:rPr lang="en-US" dirty="0" err="1" smtClean="0"/>
              <a:t>wijst</a:t>
            </a:r>
            <a:r>
              <a:rPr lang="en-US" dirty="0" smtClean="0"/>
              <a:t> </a:t>
            </a:r>
            <a:r>
              <a:rPr lang="en-US" dirty="0" err="1" smtClean="0"/>
              <a:t>erop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in </a:t>
            </a:r>
            <a:r>
              <a:rPr lang="en-US" dirty="0" err="1" smtClean="0"/>
              <a:t>moderne</a:t>
            </a:r>
            <a:r>
              <a:rPr lang="en-US" dirty="0" smtClean="0"/>
              <a:t> </a:t>
            </a:r>
            <a:r>
              <a:rPr lang="en-US" dirty="0" err="1" smtClean="0"/>
              <a:t>samenlevingen</a:t>
            </a:r>
            <a:r>
              <a:rPr lang="en-US" dirty="0" smtClean="0"/>
              <a:t> </a:t>
            </a:r>
            <a:r>
              <a:rPr lang="en-US" dirty="0" err="1" smtClean="0"/>
              <a:t>macht</a:t>
            </a:r>
            <a:r>
              <a:rPr lang="en-US" dirty="0" smtClean="0"/>
              <a:t> </a:t>
            </a:r>
            <a:r>
              <a:rPr lang="en-US" dirty="0" err="1" smtClean="0"/>
              <a:t>veel</a:t>
            </a:r>
            <a:r>
              <a:rPr lang="en-US" dirty="0" smtClean="0"/>
              <a:t> </a:t>
            </a:r>
            <a:r>
              <a:rPr lang="en-US" dirty="0" err="1" smtClean="0"/>
              <a:t>alomtegenwoordiger</a:t>
            </a:r>
            <a:r>
              <a:rPr lang="en-US" dirty="0" smtClean="0"/>
              <a:t> is en net </a:t>
            </a:r>
            <a:r>
              <a:rPr lang="en-US" dirty="0" err="1" smtClean="0"/>
              <a:t>zo</a:t>
            </a:r>
            <a:r>
              <a:rPr lang="en-US" dirty="0" smtClean="0"/>
              <a:t> </a:t>
            </a:r>
            <a:r>
              <a:rPr lang="en-US" dirty="0" err="1" smtClean="0"/>
              <a:t>goed</a:t>
            </a:r>
            <a:r>
              <a:rPr lang="en-US" dirty="0" smtClean="0"/>
              <a:t> </a:t>
            </a:r>
            <a:r>
              <a:rPr lang="en-US" dirty="0" err="1" smtClean="0"/>
              <a:t>gelokaliseerd</a:t>
            </a:r>
            <a:r>
              <a:rPr lang="en-US" dirty="0" smtClean="0"/>
              <a:t> is in het </a:t>
            </a:r>
            <a:r>
              <a:rPr lang="en-US" dirty="0" err="1" smtClean="0"/>
              <a:t>maatschappelijk</a:t>
            </a:r>
            <a:r>
              <a:rPr lang="en-US" dirty="0" smtClean="0"/>
              <a:t> </a:t>
            </a:r>
            <a:r>
              <a:rPr lang="en-US" dirty="0" err="1" smtClean="0"/>
              <a:t>middenveld</a:t>
            </a:r>
            <a:r>
              <a:rPr lang="en-US" dirty="0" smtClean="0"/>
              <a:t> en de </a:t>
            </a:r>
            <a:r>
              <a:rPr lang="en-US" dirty="0" err="1" smtClean="0"/>
              <a:t>publieke</a:t>
            </a:r>
            <a:r>
              <a:rPr lang="en-US" dirty="0" smtClean="0"/>
              <a:t> </a:t>
            </a:r>
            <a:r>
              <a:rPr lang="en-US" dirty="0" err="1" smtClean="0"/>
              <a:t>opinie</a:t>
            </a:r>
            <a:r>
              <a:rPr lang="en-US" dirty="0" smtClean="0"/>
              <a:t>:</a:t>
            </a:r>
            <a:endParaRPr lang="en-US" dirty="0" smtClean="0"/>
          </a:p>
          <a:p>
            <a:pPr>
              <a:spcAft>
                <a:spcPts val="1200"/>
              </a:spcAft>
              <a:buNone/>
            </a:pPr>
            <a:r>
              <a:rPr lang="en-US" dirty="0" smtClean="0"/>
              <a:t>	“</a:t>
            </a:r>
            <a:r>
              <a:rPr lang="en-US" dirty="0" smtClean="0"/>
              <a:t>In </a:t>
            </a:r>
            <a:r>
              <a:rPr lang="en-US" dirty="0"/>
              <a:t>the East the state was everything, civil society was primordial and gelatinous; in the West, there was a proper relation between state and civil society, and when the state trembled a sturdy structure of civil society was at once revealed (SPN 238)</a:t>
            </a:r>
            <a:r>
              <a:rPr lang="en-US" dirty="0" smtClean="0"/>
              <a:t>.”</a:t>
            </a:r>
          </a:p>
          <a:p>
            <a:pPr>
              <a:spcAft>
                <a:spcPts val="1200"/>
              </a:spcAft>
            </a:pPr>
            <a:r>
              <a:rPr lang="en-US" dirty="0" err="1" smtClean="0"/>
              <a:t>Groepen</a:t>
            </a:r>
            <a:r>
              <a:rPr lang="en-US" dirty="0" smtClean="0"/>
              <a:t> met </a:t>
            </a:r>
            <a:r>
              <a:rPr lang="en-US" dirty="0" err="1" smtClean="0"/>
              <a:t>politieke</a:t>
            </a:r>
            <a:r>
              <a:rPr lang="en-US" dirty="0" smtClean="0"/>
              <a:t> </a:t>
            </a:r>
            <a:r>
              <a:rPr lang="en-US" dirty="0" err="1" smtClean="0"/>
              <a:t>ambities</a:t>
            </a:r>
            <a:r>
              <a:rPr lang="en-US" dirty="0" smtClean="0"/>
              <a:t> </a:t>
            </a:r>
            <a:r>
              <a:rPr lang="en-US" dirty="0" err="1" smtClean="0"/>
              <a:t>dienen</a:t>
            </a:r>
            <a:r>
              <a:rPr lang="en-US" dirty="0" smtClean="0"/>
              <a:t> </a:t>
            </a:r>
            <a:r>
              <a:rPr lang="en-US" dirty="0" err="1" smtClean="0"/>
              <a:t>dus</a:t>
            </a:r>
            <a:r>
              <a:rPr lang="en-US" dirty="0" smtClean="0"/>
              <a:t> </a:t>
            </a:r>
            <a:r>
              <a:rPr lang="en-US" dirty="0" err="1" smtClean="0"/>
              <a:t>eerst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positie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veroveren</a:t>
            </a:r>
            <a:r>
              <a:rPr lang="en-US" dirty="0" smtClean="0"/>
              <a:t> in het </a:t>
            </a:r>
            <a:r>
              <a:rPr lang="en-US" dirty="0" err="1" smtClean="0"/>
              <a:t>maatschappelijk</a:t>
            </a:r>
            <a:r>
              <a:rPr lang="en-US" dirty="0" smtClean="0"/>
              <a:t> </a:t>
            </a:r>
            <a:r>
              <a:rPr lang="en-US" dirty="0" err="1" smtClean="0"/>
              <a:t>middenveld</a:t>
            </a:r>
            <a:r>
              <a:rPr lang="en-US" dirty="0" smtClean="0"/>
              <a:t>, die </a:t>
            </a:r>
            <a:r>
              <a:rPr lang="en-US" dirty="0" err="1" smtClean="0"/>
              <a:t>Gramsci</a:t>
            </a:r>
            <a:r>
              <a:rPr lang="en-US" dirty="0" smtClean="0"/>
              <a:t> </a:t>
            </a:r>
            <a:r>
              <a:rPr lang="en-US" dirty="0" err="1" smtClean="0"/>
              <a:t>aanduidt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de </a:t>
            </a:r>
            <a:r>
              <a:rPr lang="en-US" dirty="0" err="1" smtClean="0"/>
              <a:t>zogenaamde</a:t>
            </a:r>
            <a:r>
              <a:rPr lang="en-US" dirty="0" smtClean="0"/>
              <a:t> </a:t>
            </a:r>
            <a:r>
              <a:rPr lang="en-US" dirty="0" err="1" smtClean="0"/>
              <a:t>fortificaties</a:t>
            </a:r>
            <a:r>
              <a:rPr lang="en-US" dirty="0" smtClean="0"/>
              <a:t> en </a:t>
            </a:r>
            <a:r>
              <a:rPr lang="en-US" dirty="0" err="1" smtClean="0"/>
              <a:t>loopgraven</a:t>
            </a:r>
            <a:r>
              <a:rPr lang="en-US" dirty="0" smtClean="0"/>
              <a:t> van de </a:t>
            </a:r>
            <a:r>
              <a:rPr lang="en-US" dirty="0" err="1" smtClean="0"/>
              <a:t>macht</a:t>
            </a:r>
            <a:r>
              <a:rPr lang="en-US" dirty="0" smtClean="0"/>
              <a:t>. </a:t>
            </a:r>
            <a:r>
              <a:rPr lang="en-US" dirty="0" err="1" smtClean="0"/>
              <a:t>Dit</a:t>
            </a:r>
            <a:r>
              <a:rPr lang="en-US" dirty="0" smtClean="0"/>
              <a:t> project </a:t>
            </a:r>
            <a:r>
              <a:rPr lang="en-US" dirty="0" err="1" smtClean="0"/>
              <a:t>duidt</a:t>
            </a:r>
            <a:r>
              <a:rPr lang="en-US" dirty="0" smtClean="0"/>
              <a:t> </a:t>
            </a:r>
            <a:r>
              <a:rPr lang="en-US" dirty="0" err="1" smtClean="0"/>
              <a:t>Gramsci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met de </a:t>
            </a:r>
            <a:r>
              <a:rPr lang="en-US" dirty="0" err="1" smtClean="0"/>
              <a:t>metafoor</a:t>
            </a:r>
            <a:r>
              <a:rPr lang="en-US" dirty="0" smtClean="0"/>
              <a:t> </a:t>
            </a:r>
            <a:r>
              <a:rPr lang="en-US" dirty="0" err="1" smtClean="0"/>
              <a:t>stellingenoorlog</a:t>
            </a:r>
            <a:r>
              <a:rPr lang="en-US" dirty="0" smtClean="0"/>
              <a:t>.  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Organische</a:t>
            </a:r>
            <a:r>
              <a:rPr lang="en-US" dirty="0" smtClean="0"/>
              <a:t> en </a:t>
            </a:r>
            <a:r>
              <a:rPr lang="en-US" dirty="0" err="1" smtClean="0"/>
              <a:t>traditionele</a:t>
            </a:r>
            <a:r>
              <a:rPr lang="en-US" dirty="0" smtClean="0"/>
              <a:t> </a:t>
            </a:r>
            <a:r>
              <a:rPr lang="en-US" dirty="0" err="1" smtClean="0"/>
              <a:t>intellectuelen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mensen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intellectuelen</a:t>
            </a:r>
            <a:r>
              <a:rPr lang="en-US" dirty="0" smtClean="0"/>
              <a:t>, </a:t>
            </a:r>
            <a:r>
              <a:rPr lang="en-US" dirty="0" err="1" smtClean="0"/>
              <a:t>slechts</a:t>
            </a:r>
            <a:r>
              <a:rPr lang="en-US" dirty="0" smtClean="0"/>
              <a:t> </a:t>
            </a:r>
            <a:r>
              <a:rPr lang="en-US" dirty="0" err="1" smtClean="0"/>
              <a:t>enkelen</a:t>
            </a:r>
            <a:r>
              <a:rPr lang="en-US" dirty="0" smtClean="0"/>
              <a:t> </a:t>
            </a:r>
            <a:r>
              <a:rPr lang="en-US" dirty="0" err="1" smtClean="0"/>
              <a:t>krijgen</a:t>
            </a:r>
            <a:r>
              <a:rPr lang="en-US" dirty="0" smtClean="0"/>
              <a:t> </a:t>
            </a:r>
            <a:r>
              <a:rPr lang="en-US" dirty="0" err="1" smtClean="0"/>
              <a:t>betaald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het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endParaRPr lang="en-US" dirty="0" smtClean="0"/>
          </a:p>
          <a:p>
            <a:r>
              <a:rPr lang="en-US" dirty="0" err="1" smtClean="0"/>
              <a:t>Traditionele</a:t>
            </a:r>
            <a:r>
              <a:rPr lang="en-US" dirty="0" smtClean="0"/>
              <a:t> </a:t>
            </a:r>
            <a:r>
              <a:rPr lang="en-US" dirty="0" err="1" smtClean="0"/>
              <a:t>intellectuelen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vinden</a:t>
            </a:r>
            <a:r>
              <a:rPr lang="en-US" dirty="0" smtClean="0"/>
              <a:t> in de </a:t>
            </a:r>
            <a:r>
              <a:rPr lang="en-US" dirty="0" err="1" smtClean="0"/>
              <a:t>kerk</a:t>
            </a:r>
            <a:r>
              <a:rPr lang="en-US" dirty="0" smtClean="0"/>
              <a:t>, in de </a:t>
            </a:r>
            <a:r>
              <a:rPr lang="en-US" dirty="0" err="1" smtClean="0"/>
              <a:t>academie</a:t>
            </a:r>
            <a:r>
              <a:rPr lang="en-US" dirty="0" smtClean="0"/>
              <a:t>, in de media etc.</a:t>
            </a:r>
          </a:p>
          <a:p>
            <a:r>
              <a:rPr lang="en-US" dirty="0" err="1" smtClean="0"/>
              <a:t>Organische</a:t>
            </a:r>
            <a:r>
              <a:rPr lang="en-US" dirty="0" smtClean="0"/>
              <a:t> </a:t>
            </a:r>
            <a:r>
              <a:rPr lang="en-US" dirty="0" err="1" smtClean="0"/>
              <a:t>intellectuelen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mensen</a:t>
            </a:r>
            <a:r>
              <a:rPr lang="en-US" dirty="0" smtClean="0"/>
              <a:t> die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intellectuele</a:t>
            </a:r>
            <a:r>
              <a:rPr lang="en-US" dirty="0" smtClean="0"/>
              <a:t> </a:t>
            </a:r>
            <a:r>
              <a:rPr lang="en-US" dirty="0" err="1" smtClean="0"/>
              <a:t>functie</a:t>
            </a:r>
            <a:r>
              <a:rPr lang="en-US" dirty="0" smtClean="0"/>
              <a:t> </a:t>
            </a:r>
            <a:r>
              <a:rPr lang="en-US" dirty="0" err="1" smtClean="0"/>
              <a:t>hebben</a:t>
            </a:r>
            <a:r>
              <a:rPr lang="en-US" dirty="0" smtClean="0"/>
              <a:t> </a:t>
            </a:r>
            <a:r>
              <a:rPr lang="en-US" dirty="0" err="1" smtClean="0"/>
              <a:t>binnen</a:t>
            </a:r>
            <a:r>
              <a:rPr lang="en-US" dirty="0" smtClean="0"/>
              <a:t> </a:t>
            </a:r>
            <a:r>
              <a:rPr lang="en-US" dirty="0" err="1" smtClean="0"/>
              <a:t>bedrijven</a:t>
            </a:r>
            <a:r>
              <a:rPr lang="en-US" dirty="0" smtClean="0"/>
              <a:t> en </a:t>
            </a:r>
            <a:r>
              <a:rPr lang="en-US" dirty="0" err="1" smtClean="0"/>
              <a:t>maatschappelijke</a:t>
            </a:r>
            <a:r>
              <a:rPr lang="en-US" dirty="0" smtClean="0"/>
              <a:t> </a:t>
            </a:r>
            <a:r>
              <a:rPr lang="en-US" dirty="0" err="1" smtClean="0"/>
              <a:t>organisaties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 err="1" smtClean="0"/>
              <a:t>huidige</a:t>
            </a:r>
            <a:r>
              <a:rPr lang="en-US" dirty="0" smtClean="0"/>
              <a:t> </a:t>
            </a:r>
            <a:r>
              <a:rPr lang="en-US" dirty="0" err="1" smtClean="0"/>
              <a:t>samenleving</a:t>
            </a:r>
            <a:r>
              <a:rPr lang="en-US" dirty="0" smtClean="0"/>
              <a:t> is </a:t>
            </a:r>
            <a:r>
              <a:rPr lang="en-US" dirty="0" err="1" smtClean="0"/>
              <a:t>intellectuele</a:t>
            </a:r>
            <a:r>
              <a:rPr lang="en-US" dirty="0" smtClean="0"/>
              <a:t> </a:t>
            </a:r>
            <a:r>
              <a:rPr lang="en-US" dirty="0" err="1" smtClean="0"/>
              <a:t>arbeid</a:t>
            </a:r>
            <a:r>
              <a:rPr lang="en-US" dirty="0" smtClean="0"/>
              <a:t> </a:t>
            </a:r>
            <a:r>
              <a:rPr lang="en-US" dirty="0" err="1" smtClean="0"/>
              <a:t>explosief</a:t>
            </a:r>
            <a:r>
              <a:rPr lang="en-US" dirty="0" smtClean="0"/>
              <a:t> </a:t>
            </a:r>
            <a:r>
              <a:rPr lang="en-US" dirty="0" err="1" smtClean="0"/>
              <a:t>gestegen</a:t>
            </a:r>
            <a:r>
              <a:rPr lang="en-US" dirty="0" smtClean="0"/>
              <a:t>. </a:t>
            </a:r>
            <a:r>
              <a:rPr lang="en-US" dirty="0" smtClean="0"/>
              <a:t>Men </a:t>
            </a:r>
            <a:r>
              <a:rPr lang="en-US" dirty="0" err="1" smtClean="0"/>
              <a:t>spreekt</a:t>
            </a:r>
            <a:r>
              <a:rPr lang="en-US" dirty="0" smtClean="0"/>
              <a:t> </a:t>
            </a:r>
            <a:r>
              <a:rPr lang="en-US" dirty="0" err="1" smtClean="0"/>
              <a:t>ook</a:t>
            </a:r>
            <a:r>
              <a:rPr lang="en-US" dirty="0" smtClean="0"/>
              <a:t> </a:t>
            </a:r>
            <a:r>
              <a:rPr lang="en-US" dirty="0" err="1" smtClean="0"/>
              <a:t>wel</a:t>
            </a:r>
            <a:r>
              <a:rPr lang="en-US" dirty="0" smtClean="0"/>
              <a:t> over de ‘</a:t>
            </a:r>
            <a:r>
              <a:rPr lang="en-US" dirty="0" err="1" smtClean="0"/>
              <a:t>creatieve</a:t>
            </a:r>
            <a:r>
              <a:rPr lang="en-US" dirty="0" smtClean="0"/>
              <a:t> </a:t>
            </a:r>
            <a:r>
              <a:rPr lang="en-US" dirty="0" err="1" smtClean="0"/>
              <a:t>klasse</a:t>
            </a:r>
            <a:r>
              <a:rPr lang="en-US" dirty="0" smtClean="0"/>
              <a:t>’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Hegemonie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err="1" smtClean="0"/>
              <a:t>Gramsci</a:t>
            </a:r>
            <a:r>
              <a:rPr lang="en-US" dirty="0" smtClean="0"/>
              <a:t> </a:t>
            </a:r>
            <a:r>
              <a:rPr lang="en-US" dirty="0" err="1" smtClean="0"/>
              <a:t>onderscheid</a:t>
            </a:r>
            <a:r>
              <a:rPr lang="en-US" dirty="0" smtClean="0"/>
              <a:t> twee </a:t>
            </a:r>
            <a:r>
              <a:rPr lang="en-US" dirty="0" err="1" smtClean="0"/>
              <a:t>vormen</a:t>
            </a:r>
            <a:r>
              <a:rPr lang="en-US" dirty="0" smtClean="0"/>
              <a:t> van </a:t>
            </a:r>
            <a:r>
              <a:rPr lang="en-US" dirty="0" err="1" smtClean="0"/>
              <a:t>politieke</a:t>
            </a:r>
            <a:r>
              <a:rPr lang="en-US" dirty="0" smtClean="0"/>
              <a:t> </a:t>
            </a:r>
            <a:r>
              <a:rPr lang="en-US" dirty="0" err="1" smtClean="0"/>
              <a:t>macht</a:t>
            </a:r>
            <a:r>
              <a:rPr lang="en-US" dirty="0" smtClean="0"/>
              <a:t>: </a:t>
            </a:r>
            <a:r>
              <a:rPr lang="en-US" dirty="0" err="1" smtClean="0"/>
              <a:t>hegemonie</a:t>
            </a:r>
            <a:r>
              <a:rPr lang="en-US" dirty="0" smtClean="0"/>
              <a:t> en </a:t>
            </a:r>
            <a:r>
              <a:rPr lang="en-US" dirty="0" err="1" smtClean="0"/>
              <a:t>dominantie</a:t>
            </a:r>
            <a:r>
              <a:rPr lang="en-US" dirty="0" smtClean="0"/>
              <a:t>. </a:t>
            </a:r>
            <a:r>
              <a:rPr lang="en-US" dirty="0" err="1" smtClean="0"/>
              <a:t>Beiden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tegelijkertijd</a:t>
            </a:r>
            <a:r>
              <a:rPr lang="en-US" dirty="0" smtClean="0"/>
              <a:t> </a:t>
            </a:r>
            <a:r>
              <a:rPr lang="en-US" dirty="0" err="1" smtClean="0"/>
              <a:t>actief</a:t>
            </a:r>
            <a:r>
              <a:rPr lang="en-US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en-US" dirty="0" err="1" smtClean="0"/>
              <a:t>Hegemonie</a:t>
            </a:r>
            <a:r>
              <a:rPr lang="en-US" dirty="0" smtClean="0"/>
              <a:t> is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vorm</a:t>
            </a:r>
            <a:r>
              <a:rPr lang="en-US" dirty="0" smtClean="0"/>
              <a:t> van </a:t>
            </a:r>
            <a:r>
              <a:rPr lang="en-US" dirty="0" err="1" smtClean="0"/>
              <a:t>macht</a:t>
            </a:r>
            <a:r>
              <a:rPr lang="en-US" dirty="0" smtClean="0"/>
              <a:t> </a:t>
            </a:r>
            <a:r>
              <a:rPr lang="en-US" dirty="0" err="1" smtClean="0"/>
              <a:t>gebaseerd</a:t>
            </a:r>
            <a:r>
              <a:rPr lang="en-US" dirty="0" smtClean="0"/>
              <a:t> op </a:t>
            </a:r>
            <a:r>
              <a:rPr lang="en-US" dirty="0" err="1" smtClean="0"/>
              <a:t>instemming</a:t>
            </a:r>
            <a:r>
              <a:rPr lang="en-US" dirty="0" smtClean="0"/>
              <a:t>, </a:t>
            </a:r>
            <a:r>
              <a:rPr lang="en-US" dirty="0" err="1" smtClean="0"/>
              <a:t>waar</a:t>
            </a:r>
            <a:r>
              <a:rPr lang="en-US" dirty="0" smtClean="0"/>
              <a:t> </a:t>
            </a:r>
            <a:r>
              <a:rPr lang="en-US" dirty="0" err="1" smtClean="0"/>
              <a:t>Gramsci</a:t>
            </a:r>
            <a:r>
              <a:rPr lang="en-US" dirty="0" smtClean="0"/>
              <a:t> </a:t>
            </a:r>
            <a:r>
              <a:rPr lang="en-US" dirty="0" err="1" smtClean="0"/>
              <a:t>tevens</a:t>
            </a:r>
            <a:r>
              <a:rPr lang="en-US" dirty="0" smtClean="0"/>
              <a:t> het </a:t>
            </a:r>
            <a:r>
              <a:rPr lang="en-US" dirty="0" err="1" smtClean="0"/>
              <a:t>woord</a:t>
            </a:r>
            <a:r>
              <a:rPr lang="en-US" dirty="0" smtClean="0"/>
              <a:t> </a:t>
            </a:r>
            <a:r>
              <a:rPr lang="en-US" dirty="0" err="1" smtClean="0"/>
              <a:t>leiderschap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gebruikt</a:t>
            </a:r>
            <a:r>
              <a:rPr lang="en-US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bepaalde</a:t>
            </a:r>
            <a:r>
              <a:rPr lang="en-US" dirty="0" smtClean="0"/>
              <a:t> </a:t>
            </a:r>
            <a:r>
              <a:rPr lang="en-US" dirty="0" err="1" smtClean="0"/>
              <a:t>groep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hegemonisch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het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synthese</a:t>
            </a:r>
            <a:r>
              <a:rPr lang="en-US" dirty="0" smtClean="0"/>
              <a:t> </a:t>
            </a:r>
            <a:r>
              <a:rPr lang="en-US" dirty="0" err="1" smtClean="0"/>
              <a:t>weet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formuleren</a:t>
            </a:r>
            <a:r>
              <a:rPr lang="en-US" dirty="0" smtClean="0"/>
              <a:t> </a:t>
            </a:r>
            <a:r>
              <a:rPr lang="en-US" dirty="0" err="1" smtClean="0"/>
              <a:t>tussen</a:t>
            </a:r>
            <a:r>
              <a:rPr lang="en-US" dirty="0" smtClean="0"/>
              <a:t> </a:t>
            </a:r>
            <a:r>
              <a:rPr lang="en-US" dirty="0" err="1" smtClean="0"/>
              <a:t>haar</a:t>
            </a:r>
            <a:r>
              <a:rPr lang="en-US" dirty="0" smtClean="0"/>
              <a:t> </a:t>
            </a:r>
            <a:r>
              <a:rPr lang="en-US" dirty="0" err="1" smtClean="0"/>
              <a:t>eigen</a:t>
            </a:r>
            <a:r>
              <a:rPr lang="en-US" dirty="0" smtClean="0"/>
              <a:t> </a:t>
            </a:r>
            <a:r>
              <a:rPr lang="en-US" dirty="0" err="1" smtClean="0"/>
              <a:t>belangen</a:t>
            </a:r>
            <a:r>
              <a:rPr lang="en-US" dirty="0" smtClean="0"/>
              <a:t> en die van </a:t>
            </a:r>
            <a:r>
              <a:rPr lang="en-US" dirty="0" err="1" smtClean="0"/>
              <a:t>geallieerde</a:t>
            </a:r>
            <a:r>
              <a:rPr lang="en-US" dirty="0" smtClean="0"/>
              <a:t> </a:t>
            </a:r>
            <a:r>
              <a:rPr lang="en-US" dirty="0" err="1" smtClean="0"/>
              <a:t>groepen</a:t>
            </a:r>
            <a:r>
              <a:rPr lang="en-US" dirty="0" smtClean="0"/>
              <a:t>.</a:t>
            </a:r>
            <a:r>
              <a:rPr lang="en-US" dirty="0" smtClean="0"/>
              <a:t> </a:t>
            </a:r>
            <a:r>
              <a:rPr lang="en-US" dirty="0" smtClean="0"/>
              <a:t>Van </a:t>
            </a:r>
            <a:r>
              <a:rPr lang="en-US" dirty="0" err="1" smtClean="0"/>
              <a:t>hegemonie</a:t>
            </a:r>
            <a:r>
              <a:rPr lang="en-US" dirty="0" smtClean="0"/>
              <a:t> is </a:t>
            </a:r>
            <a:r>
              <a:rPr lang="en-US" dirty="0" err="1" smtClean="0"/>
              <a:t>sprake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smtClean="0"/>
              <a:t>het </a:t>
            </a:r>
            <a:r>
              <a:rPr lang="en-US" dirty="0" err="1" smtClean="0"/>
              <a:t>zo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coalitie</a:t>
            </a:r>
            <a:r>
              <a:rPr lang="en-US" dirty="0" smtClean="0"/>
              <a:t> </a:t>
            </a:r>
            <a:r>
              <a:rPr lang="en-US" dirty="0" err="1" smtClean="0"/>
              <a:t>weet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vormen</a:t>
            </a:r>
            <a:r>
              <a:rPr lang="en-US" dirty="0" smtClean="0"/>
              <a:t> die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politieke</a:t>
            </a:r>
            <a:r>
              <a:rPr lang="en-US" dirty="0" smtClean="0"/>
              <a:t> </a:t>
            </a:r>
            <a:r>
              <a:rPr lang="en-US" dirty="0" err="1" smtClean="0"/>
              <a:t>meerderheid</a:t>
            </a:r>
            <a:r>
              <a:rPr lang="en-US" dirty="0" smtClean="0"/>
              <a:t> </a:t>
            </a:r>
            <a:r>
              <a:rPr lang="en-US" dirty="0" err="1" smtClean="0"/>
              <a:t>garandeert</a:t>
            </a:r>
            <a:r>
              <a:rPr lang="en-US" dirty="0" smtClean="0"/>
              <a:t>, en </a:t>
            </a:r>
            <a:r>
              <a:rPr lang="en-US" dirty="0" err="1" smtClean="0"/>
              <a:t>deze</a:t>
            </a:r>
            <a:r>
              <a:rPr lang="en-US" dirty="0" smtClean="0"/>
              <a:t> </a:t>
            </a:r>
            <a:r>
              <a:rPr lang="en-US" dirty="0" err="1" smtClean="0"/>
              <a:t>coalitie</a:t>
            </a:r>
            <a:r>
              <a:rPr lang="en-US" dirty="0" smtClean="0"/>
              <a:t> </a:t>
            </a:r>
            <a:r>
              <a:rPr lang="en-US" dirty="0" err="1" smtClean="0"/>
              <a:t>zich</a:t>
            </a:r>
            <a:r>
              <a:rPr lang="en-US" dirty="0" smtClean="0"/>
              <a:t> op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beurt</a:t>
            </a:r>
            <a:r>
              <a:rPr lang="en-US" dirty="0" smtClean="0"/>
              <a:t> </a:t>
            </a:r>
            <a:r>
              <a:rPr lang="en-US" dirty="0" err="1" smtClean="0"/>
              <a:t>weer</a:t>
            </a:r>
            <a:r>
              <a:rPr lang="en-US" dirty="0" smtClean="0"/>
              <a:t> </a:t>
            </a:r>
            <a:r>
              <a:rPr lang="en-US" dirty="0" err="1" smtClean="0"/>
              <a:t>weet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presenteren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het </a:t>
            </a:r>
            <a:r>
              <a:rPr lang="en-US" dirty="0" err="1" smtClean="0"/>
              <a:t>nationale</a:t>
            </a:r>
            <a:r>
              <a:rPr lang="en-US" dirty="0" smtClean="0"/>
              <a:t> </a:t>
            </a:r>
            <a:r>
              <a:rPr lang="en-US" dirty="0" err="1" smtClean="0"/>
              <a:t>belang</a:t>
            </a:r>
            <a:r>
              <a:rPr lang="en-US" dirty="0" smtClean="0"/>
              <a:t> (de national-popular).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duurzame</a:t>
            </a:r>
            <a:r>
              <a:rPr lang="en-US" dirty="0" smtClean="0"/>
              <a:t> </a:t>
            </a:r>
            <a:r>
              <a:rPr lang="en-US" dirty="0" err="1" smtClean="0"/>
              <a:t>hegemonische</a:t>
            </a:r>
            <a:r>
              <a:rPr lang="en-US" dirty="0" smtClean="0"/>
              <a:t> </a:t>
            </a:r>
            <a:r>
              <a:rPr lang="en-US" dirty="0" err="1" smtClean="0"/>
              <a:t>alliantie</a:t>
            </a:r>
            <a:r>
              <a:rPr lang="en-US" dirty="0" smtClean="0"/>
              <a:t> </a:t>
            </a:r>
            <a:r>
              <a:rPr lang="en-US" dirty="0" err="1" smtClean="0"/>
              <a:t>noemt</a:t>
            </a:r>
            <a:r>
              <a:rPr lang="en-US" dirty="0" smtClean="0"/>
              <a:t> </a:t>
            </a:r>
            <a:r>
              <a:rPr lang="en-US" dirty="0" err="1" smtClean="0"/>
              <a:t>Gramsci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‘</a:t>
            </a:r>
            <a:r>
              <a:rPr lang="en-US" dirty="0" err="1" smtClean="0"/>
              <a:t>historisch</a:t>
            </a:r>
            <a:r>
              <a:rPr lang="en-US" dirty="0" smtClean="0"/>
              <a:t> </a:t>
            </a:r>
            <a:r>
              <a:rPr lang="en-US" dirty="0" err="1" smtClean="0"/>
              <a:t>blok</a:t>
            </a:r>
            <a:r>
              <a:rPr lang="en-US" dirty="0" smtClean="0"/>
              <a:t>’.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Voorbeelden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dergelijk</a:t>
            </a:r>
            <a:r>
              <a:rPr lang="en-US" dirty="0" smtClean="0"/>
              <a:t> </a:t>
            </a:r>
            <a:r>
              <a:rPr lang="en-US" dirty="0" err="1" smtClean="0"/>
              <a:t>hegemonische</a:t>
            </a:r>
            <a:r>
              <a:rPr lang="en-US" dirty="0" smtClean="0"/>
              <a:t> </a:t>
            </a:r>
            <a:r>
              <a:rPr lang="en-US" dirty="0" err="1" smtClean="0"/>
              <a:t>alliantie</a:t>
            </a:r>
            <a:r>
              <a:rPr lang="en-US" dirty="0" smtClean="0"/>
              <a:t> is in de VS die </a:t>
            </a:r>
            <a:r>
              <a:rPr lang="en-US" dirty="0" err="1" smtClean="0"/>
              <a:t>tussen</a:t>
            </a:r>
            <a:r>
              <a:rPr lang="en-US" dirty="0" smtClean="0"/>
              <a:t> </a:t>
            </a:r>
            <a:r>
              <a:rPr lang="en-US" dirty="0" err="1" smtClean="0"/>
              <a:t>conservatieven</a:t>
            </a:r>
            <a:r>
              <a:rPr lang="en-US" dirty="0" smtClean="0"/>
              <a:t>, </a:t>
            </a:r>
            <a:r>
              <a:rPr lang="en-US" dirty="0" err="1" smtClean="0"/>
              <a:t>vrije</a:t>
            </a:r>
            <a:r>
              <a:rPr lang="en-US" dirty="0" smtClean="0"/>
              <a:t> </a:t>
            </a:r>
            <a:r>
              <a:rPr lang="en-US" dirty="0" err="1" smtClean="0"/>
              <a:t>marktdenkers</a:t>
            </a:r>
            <a:r>
              <a:rPr lang="en-US" dirty="0" smtClean="0"/>
              <a:t>, en </a:t>
            </a:r>
            <a:r>
              <a:rPr lang="en-US" dirty="0" err="1" smtClean="0"/>
              <a:t>christelijke</a:t>
            </a:r>
            <a:r>
              <a:rPr lang="en-US" dirty="0" smtClean="0"/>
              <a:t> </a:t>
            </a:r>
            <a:r>
              <a:rPr lang="en-US" dirty="0" err="1" smtClean="0"/>
              <a:t>rechts</a:t>
            </a:r>
            <a:r>
              <a:rPr lang="en-US" dirty="0" smtClean="0"/>
              <a:t>, of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Obama</a:t>
            </a:r>
            <a:r>
              <a:rPr lang="en-US" dirty="0" smtClean="0"/>
              <a:t> die </a:t>
            </a:r>
            <a:r>
              <a:rPr lang="en-US" dirty="0" err="1" smtClean="0"/>
              <a:t>tussen</a:t>
            </a:r>
            <a:r>
              <a:rPr lang="en-US" dirty="0" smtClean="0"/>
              <a:t> </a:t>
            </a:r>
            <a:r>
              <a:rPr lang="en-US" dirty="0" err="1" smtClean="0"/>
              <a:t>minderheden</a:t>
            </a:r>
            <a:r>
              <a:rPr lang="en-US" dirty="0" smtClean="0"/>
              <a:t>, </a:t>
            </a:r>
            <a:r>
              <a:rPr lang="en-US" dirty="0" err="1" smtClean="0"/>
              <a:t>labour</a:t>
            </a:r>
            <a:r>
              <a:rPr lang="en-US" dirty="0" smtClean="0"/>
              <a:t> en </a:t>
            </a:r>
            <a:r>
              <a:rPr lang="en-US" dirty="0" err="1" smtClean="0"/>
              <a:t>progressieve</a:t>
            </a:r>
            <a:r>
              <a:rPr lang="en-US" dirty="0" smtClean="0"/>
              <a:t> </a:t>
            </a:r>
            <a:r>
              <a:rPr lang="en-US" dirty="0" err="1" smtClean="0"/>
              <a:t>hogeropgeleiden</a:t>
            </a:r>
            <a:r>
              <a:rPr lang="en-US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In Nederland </a:t>
            </a:r>
            <a:r>
              <a:rPr lang="en-US" dirty="0" err="1" smtClean="0"/>
              <a:t>kende</a:t>
            </a:r>
            <a:r>
              <a:rPr lang="en-US" dirty="0" smtClean="0"/>
              <a:t> de </a:t>
            </a:r>
            <a:r>
              <a:rPr lang="en-US" dirty="0" err="1" smtClean="0"/>
              <a:t>jaren</a:t>
            </a:r>
            <a:r>
              <a:rPr lang="en-US" dirty="0" smtClean="0"/>
              <a:t> </a:t>
            </a:r>
            <a:r>
              <a:rPr lang="en-US" dirty="0" err="1" smtClean="0"/>
              <a:t>zeventig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progressieve</a:t>
            </a:r>
            <a:r>
              <a:rPr lang="en-US" dirty="0" smtClean="0"/>
              <a:t> </a:t>
            </a:r>
            <a:r>
              <a:rPr lang="en-US" dirty="0" err="1" smtClean="0"/>
              <a:t>hegemonie</a:t>
            </a:r>
            <a:r>
              <a:rPr lang="en-US" dirty="0" smtClean="0"/>
              <a:t> </a:t>
            </a:r>
            <a:r>
              <a:rPr lang="en-US" dirty="0" err="1" smtClean="0"/>
              <a:t>onder</a:t>
            </a:r>
            <a:r>
              <a:rPr lang="en-US" dirty="0" smtClean="0"/>
              <a:t> Den </a:t>
            </a:r>
            <a:r>
              <a:rPr lang="en-US" dirty="0" err="1" smtClean="0"/>
              <a:t>Uyl</a:t>
            </a:r>
            <a:r>
              <a:rPr lang="en-US" dirty="0" smtClean="0"/>
              <a:t>, </a:t>
            </a:r>
            <a:r>
              <a:rPr lang="en-US" dirty="0" err="1" smtClean="0"/>
              <a:t>gebaseerd</a:t>
            </a:r>
            <a:r>
              <a:rPr lang="en-US" dirty="0" smtClean="0"/>
              <a:t> op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alliantie</a:t>
            </a:r>
            <a:r>
              <a:rPr lang="en-US" dirty="0" smtClean="0"/>
              <a:t> </a:t>
            </a:r>
            <a:r>
              <a:rPr lang="en-US" dirty="0" err="1" smtClean="0"/>
              <a:t>tussen</a:t>
            </a:r>
            <a:r>
              <a:rPr lang="en-US" dirty="0" smtClean="0"/>
              <a:t> </a:t>
            </a:r>
            <a:r>
              <a:rPr lang="en-US" dirty="0" err="1" smtClean="0"/>
              <a:t>arbeiders</a:t>
            </a:r>
            <a:r>
              <a:rPr lang="en-US" dirty="0" smtClean="0"/>
              <a:t> en </a:t>
            </a:r>
            <a:r>
              <a:rPr lang="en-US" dirty="0" err="1" smtClean="0"/>
              <a:t>hogeropgeleiden</a:t>
            </a:r>
            <a:r>
              <a:rPr lang="en-US" dirty="0" smtClean="0"/>
              <a:t>. Op </a:t>
            </a:r>
            <a:r>
              <a:rPr lang="en-US" dirty="0" err="1" smtClean="0"/>
              <a:t>rechts</a:t>
            </a:r>
            <a:r>
              <a:rPr lang="en-US" dirty="0" smtClean="0"/>
              <a:t> is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hegemonische</a:t>
            </a:r>
            <a:r>
              <a:rPr lang="en-US" dirty="0" smtClean="0"/>
              <a:t> </a:t>
            </a:r>
            <a:r>
              <a:rPr lang="en-US" dirty="0" err="1" smtClean="0"/>
              <a:t>politiek</a:t>
            </a:r>
            <a:r>
              <a:rPr lang="en-US" dirty="0" smtClean="0"/>
              <a:t> </a:t>
            </a:r>
            <a:r>
              <a:rPr lang="en-US" dirty="0" err="1" smtClean="0"/>
              <a:t>gebaseerd</a:t>
            </a:r>
            <a:r>
              <a:rPr lang="en-US" dirty="0" smtClean="0"/>
              <a:t> op de </a:t>
            </a:r>
            <a:r>
              <a:rPr lang="en-US" dirty="0" err="1" smtClean="0"/>
              <a:t>figuur</a:t>
            </a:r>
            <a:r>
              <a:rPr lang="en-US" dirty="0" smtClean="0"/>
              <a:t> van de </a:t>
            </a:r>
            <a:r>
              <a:rPr lang="en-US" dirty="0" err="1" smtClean="0"/>
              <a:t>hardwerkende</a:t>
            </a:r>
            <a:r>
              <a:rPr lang="en-US" dirty="0" smtClean="0"/>
              <a:t> </a:t>
            </a:r>
            <a:r>
              <a:rPr lang="en-US" dirty="0" err="1" smtClean="0"/>
              <a:t>Nederlander</a:t>
            </a:r>
            <a:r>
              <a:rPr lang="en-US" dirty="0" smtClean="0"/>
              <a:t>, die de </a:t>
            </a:r>
            <a:r>
              <a:rPr lang="en-US" dirty="0" err="1" smtClean="0"/>
              <a:t>middenstanders</a:t>
            </a:r>
            <a:r>
              <a:rPr lang="en-US" dirty="0" smtClean="0"/>
              <a:t> en de </a:t>
            </a:r>
            <a:r>
              <a:rPr lang="en-US" dirty="0" err="1" smtClean="0"/>
              <a:t>lagere</a:t>
            </a:r>
            <a:r>
              <a:rPr lang="en-US" dirty="0" smtClean="0"/>
              <a:t> </a:t>
            </a:r>
            <a:r>
              <a:rPr lang="en-US" dirty="0" err="1" smtClean="0"/>
              <a:t>middenklasse</a:t>
            </a:r>
            <a:r>
              <a:rPr lang="en-US" dirty="0" smtClean="0"/>
              <a:t> </a:t>
            </a:r>
            <a:r>
              <a:rPr lang="en-US" dirty="0" err="1" smtClean="0"/>
              <a:t>verbindt</a:t>
            </a:r>
            <a:r>
              <a:rPr lang="en-US" dirty="0" smtClean="0"/>
              <a:t> met de </a:t>
            </a:r>
            <a:r>
              <a:rPr lang="en-US" dirty="0" err="1" smtClean="0"/>
              <a:t>zakelijke</a:t>
            </a:r>
            <a:r>
              <a:rPr lang="en-US" dirty="0" smtClean="0"/>
              <a:t> elite.   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Ideologie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Mensen</a:t>
            </a:r>
            <a:r>
              <a:rPr lang="en-US" dirty="0" smtClean="0"/>
              <a:t> </a:t>
            </a:r>
            <a:r>
              <a:rPr lang="en-US" dirty="0" err="1" smtClean="0"/>
              <a:t>hebben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gefragmenteerde</a:t>
            </a:r>
            <a:r>
              <a:rPr lang="en-US" dirty="0" smtClean="0"/>
              <a:t> </a:t>
            </a:r>
            <a:r>
              <a:rPr lang="en-US" dirty="0" err="1" smtClean="0"/>
              <a:t>visie</a:t>
            </a:r>
            <a:r>
              <a:rPr lang="en-US" dirty="0" smtClean="0"/>
              <a:t> op de </a:t>
            </a:r>
            <a:r>
              <a:rPr lang="en-US" dirty="0" err="1" smtClean="0"/>
              <a:t>werkelijkheid</a:t>
            </a:r>
            <a:r>
              <a:rPr lang="en-US" dirty="0" smtClean="0"/>
              <a:t>: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praktisch</a:t>
            </a:r>
            <a:r>
              <a:rPr lang="en-US" dirty="0" smtClean="0"/>
              <a:t> </a:t>
            </a:r>
            <a:r>
              <a:rPr lang="en-US" dirty="0" err="1" smtClean="0"/>
              <a:t>bewustzijn</a:t>
            </a:r>
            <a:r>
              <a:rPr lang="en-US" dirty="0" smtClean="0"/>
              <a:t> van </a:t>
            </a:r>
            <a:r>
              <a:rPr lang="en-US" dirty="0" err="1" smtClean="0"/>
              <a:t>hun</a:t>
            </a:r>
            <a:r>
              <a:rPr lang="en-US" dirty="0" smtClean="0"/>
              <a:t> </a:t>
            </a:r>
            <a:r>
              <a:rPr lang="en-US" dirty="0" err="1" smtClean="0"/>
              <a:t>alledaagse</a:t>
            </a:r>
            <a:r>
              <a:rPr lang="en-US" dirty="0" smtClean="0"/>
              <a:t> </a:t>
            </a:r>
            <a:r>
              <a:rPr lang="en-US" dirty="0" err="1" smtClean="0"/>
              <a:t>leefomgeving</a:t>
            </a:r>
            <a:r>
              <a:rPr lang="en-US" dirty="0" smtClean="0"/>
              <a:t>, en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meer</a:t>
            </a:r>
            <a:r>
              <a:rPr lang="en-US" dirty="0" smtClean="0"/>
              <a:t> </a:t>
            </a:r>
            <a:r>
              <a:rPr lang="en-US" dirty="0" err="1" smtClean="0"/>
              <a:t>onderontwikkeld</a:t>
            </a:r>
            <a:r>
              <a:rPr lang="en-US" dirty="0" smtClean="0"/>
              <a:t> abstract </a:t>
            </a:r>
            <a:r>
              <a:rPr lang="en-US" dirty="0" err="1" smtClean="0"/>
              <a:t>theoretisch</a:t>
            </a:r>
            <a:r>
              <a:rPr lang="en-US" dirty="0" smtClean="0"/>
              <a:t> </a:t>
            </a:r>
            <a:r>
              <a:rPr lang="en-US" dirty="0" err="1" smtClean="0"/>
              <a:t>bewustzijn</a:t>
            </a:r>
            <a:r>
              <a:rPr lang="en-US" dirty="0" smtClean="0"/>
              <a:t>, </a:t>
            </a:r>
            <a:r>
              <a:rPr lang="en-US" dirty="0" err="1" smtClean="0"/>
              <a:t>praktijk</a:t>
            </a:r>
            <a:r>
              <a:rPr lang="en-US" dirty="0" smtClean="0"/>
              <a:t> en </a:t>
            </a:r>
            <a:r>
              <a:rPr lang="en-US" dirty="0" err="1" smtClean="0"/>
              <a:t>theorie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vaak</a:t>
            </a:r>
            <a:r>
              <a:rPr lang="en-US" dirty="0" smtClean="0"/>
              <a:t> </a:t>
            </a:r>
            <a:r>
              <a:rPr lang="en-US" dirty="0" err="1" smtClean="0"/>
              <a:t>tegenstrijdig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Ideologisch</a:t>
            </a:r>
            <a:r>
              <a:rPr lang="en-US" dirty="0" smtClean="0"/>
              <a:t> conflict </a:t>
            </a:r>
            <a:r>
              <a:rPr lang="en-US" dirty="0" err="1" smtClean="0"/>
              <a:t>gaat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het </a:t>
            </a:r>
            <a:r>
              <a:rPr lang="en-US" dirty="0" err="1" smtClean="0"/>
              <a:t>bewerken</a:t>
            </a:r>
            <a:r>
              <a:rPr lang="en-US" dirty="0" smtClean="0"/>
              <a:t> van het </a:t>
            </a:r>
            <a:r>
              <a:rPr lang="en-US" dirty="0" err="1" smtClean="0"/>
              <a:t>gezonde</a:t>
            </a:r>
            <a:r>
              <a:rPr lang="en-US" dirty="0" smtClean="0"/>
              <a:t> </a:t>
            </a:r>
            <a:r>
              <a:rPr lang="en-US" dirty="0" err="1" smtClean="0"/>
              <a:t>verstand</a:t>
            </a:r>
            <a:r>
              <a:rPr lang="en-US" dirty="0" smtClean="0"/>
              <a:t> (common sense).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inconsistente</a:t>
            </a:r>
            <a:r>
              <a:rPr lang="en-US" dirty="0" smtClean="0"/>
              <a:t> </a:t>
            </a:r>
            <a:r>
              <a:rPr lang="en-US" dirty="0" err="1" smtClean="0"/>
              <a:t>verzameling</a:t>
            </a:r>
            <a:r>
              <a:rPr lang="en-US" dirty="0" smtClean="0"/>
              <a:t> van </a:t>
            </a:r>
            <a:r>
              <a:rPr lang="en-US" dirty="0" err="1" smtClean="0"/>
              <a:t>vanzelfsprekende</a:t>
            </a:r>
            <a:r>
              <a:rPr lang="en-US" dirty="0" smtClean="0"/>
              <a:t> </a:t>
            </a:r>
            <a:r>
              <a:rPr lang="en-US" dirty="0" err="1" smtClean="0"/>
              <a:t>overtuigingen</a:t>
            </a:r>
            <a:r>
              <a:rPr lang="en-US" dirty="0" smtClean="0"/>
              <a:t> over hoe de </a:t>
            </a:r>
            <a:r>
              <a:rPr lang="en-US" dirty="0" err="1" smtClean="0"/>
              <a:t>wereld</a:t>
            </a:r>
            <a:r>
              <a:rPr lang="en-US" dirty="0" smtClean="0"/>
              <a:t> in </a:t>
            </a:r>
            <a:r>
              <a:rPr lang="en-US" dirty="0" err="1" smtClean="0"/>
              <a:t>elkaar</a:t>
            </a:r>
            <a:r>
              <a:rPr lang="en-US" dirty="0" smtClean="0"/>
              <a:t> zit, </a:t>
            </a:r>
            <a:r>
              <a:rPr lang="en-US" dirty="0" err="1" smtClean="0"/>
              <a:t>dat</a:t>
            </a:r>
            <a:r>
              <a:rPr lang="en-US" dirty="0" smtClean="0"/>
              <a:t> in </a:t>
            </a:r>
            <a:r>
              <a:rPr lang="en-US" dirty="0" err="1" smtClean="0"/>
              <a:t>elke</a:t>
            </a:r>
            <a:r>
              <a:rPr lang="en-US" dirty="0" smtClean="0"/>
              <a:t> </a:t>
            </a:r>
            <a:r>
              <a:rPr lang="en-US" dirty="0" err="1" smtClean="0"/>
              <a:t>maatschappij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vinden</a:t>
            </a:r>
            <a:r>
              <a:rPr lang="en-US" dirty="0" smtClean="0"/>
              <a:t> is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Ideologie</a:t>
            </a:r>
            <a:r>
              <a:rPr lang="en-US" dirty="0" smtClean="0"/>
              <a:t> is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Gramsci</a:t>
            </a:r>
            <a:r>
              <a:rPr lang="en-US" dirty="0" smtClean="0"/>
              <a:t> de </a:t>
            </a:r>
            <a:r>
              <a:rPr lang="en-US" dirty="0" err="1" smtClean="0"/>
              <a:t>lijm</a:t>
            </a:r>
            <a:r>
              <a:rPr lang="en-US" dirty="0" smtClean="0"/>
              <a:t> die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hegemonische</a:t>
            </a:r>
            <a:r>
              <a:rPr lang="en-US" dirty="0" smtClean="0"/>
              <a:t> </a:t>
            </a:r>
            <a:r>
              <a:rPr lang="en-US" dirty="0" err="1" smtClean="0"/>
              <a:t>coalitie</a:t>
            </a:r>
            <a:r>
              <a:rPr lang="en-US" dirty="0" smtClean="0"/>
              <a:t>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elkaar</a:t>
            </a:r>
            <a:r>
              <a:rPr lang="en-US" dirty="0" smtClean="0"/>
              <a:t> </a:t>
            </a:r>
            <a:r>
              <a:rPr lang="en-US" dirty="0" err="1" smtClean="0"/>
              <a:t>houdt</a:t>
            </a:r>
            <a:r>
              <a:rPr lang="en-US" dirty="0" smtClean="0"/>
              <a:t>.  </a:t>
            </a:r>
            <a:endParaRPr lang="en-US" dirty="0" smtClean="0"/>
          </a:p>
          <a:p>
            <a:r>
              <a:rPr lang="en-US" dirty="0" smtClean="0"/>
              <a:t>De </a:t>
            </a:r>
            <a:r>
              <a:rPr lang="en-US" dirty="0" err="1" smtClean="0"/>
              <a:t>overtuigingskracht</a:t>
            </a:r>
            <a:r>
              <a:rPr lang="en-US" dirty="0" smtClean="0"/>
              <a:t> van </a:t>
            </a:r>
            <a:r>
              <a:rPr lang="en-US" dirty="0" err="1" smtClean="0"/>
              <a:t>ideeën</a:t>
            </a:r>
            <a:r>
              <a:rPr lang="en-US" dirty="0" smtClean="0"/>
              <a:t> is </a:t>
            </a:r>
            <a:r>
              <a:rPr lang="en-US" dirty="0" err="1" smtClean="0"/>
              <a:t>gebaseerd</a:t>
            </a:r>
            <a:r>
              <a:rPr lang="en-US" dirty="0" smtClean="0"/>
              <a:t> op </a:t>
            </a:r>
            <a:r>
              <a:rPr lang="en-US" dirty="0" err="1" smtClean="0"/>
              <a:t>logische</a:t>
            </a:r>
            <a:r>
              <a:rPr lang="en-US" dirty="0" smtClean="0"/>
              <a:t> </a:t>
            </a:r>
            <a:r>
              <a:rPr lang="en-US" dirty="0" err="1" smtClean="0"/>
              <a:t>coherentie</a:t>
            </a:r>
            <a:r>
              <a:rPr lang="en-US" dirty="0" smtClean="0"/>
              <a:t>, </a:t>
            </a:r>
            <a:r>
              <a:rPr lang="en-US" dirty="0" err="1" smtClean="0"/>
              <a:t>autoriteit</a:t>
            </a:r>
            <a:r>
              <a:rPr lang="en-US" dirty="0" smtClean="0"/>
              <a:t>, en </a:t>
            </a:r>
            <a:r>
              <a:rPr lang="en-US" dirty="0" err="1" smtClean="0"/>
              <a:t>organisatorische</a:t>
            </a:r>
            <a:r>
              <a:rPr lang="en-US" dirty="0" smtClean="0"/>
              <a:t> </a:t>
            </a:r>
            <a:r>
              <a:rPr lang="en-US" dirty="0" err="1" smtClean="0"/>
              <a:t>kracht</a:t>
            </a:r>
            <a:r>
              <a:rPr lang="en-US" dirty="0" smtClean="0"/>
              <a:t>, </a:t>
            </a:r>
            <a:r>
              <a:rPr lang="en-US" dirty="0" err="1" smtClean="0"/>
              <a:t>niet</a:t>
            </a:r>
            <a:r>
              <a:rPr lang="en-US" dirty="0" smtClean="0"/>
              <a:t> op </a:t>
            </a:r>
            <a:r>
              <a:rPr lang="en-US" dirty="0" err="1" smtClean="0"/>
              <a:t>rationaliteit</a:t>
            </a:r>
            <a:r>
              <a:rPr lang="en-US" dirty="0" smtClean="0"/>
              <a:t> </a:t>
            </a:r>
            <a:r>
              <a:rPr lang="en-US" dirty="0" err="1" smtClean="0"/>
              <a:t>alleen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Ideologie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ideologie</a:t>
            </a:r>
            <a:r>
              <a:rPr lang="en-US" dirty="0" smtClean="0"/>
              <a:t>, </a:t>
            </a:r>
            <a:r>
              <a:rPr lang="en-US" dirty="0" err="1" smtClean="0"/>
              <a:t>aldus</a:t>
            </a:r>
            <a:r>
              <a:rPr lang="en-US" dirty="0" smtClean="0"/>
              <a:t> </a:t>
            </a:r>
            <a:r>
              <a:rPr lang="en-US" dirty="0" err="1" smtClean="0"/>
              <a:t>Gramsci</a:t>
            </a:r>
            <a:r>
              <a:rPr lang="en-US" dirty="0" smtClean="0"/>
              <a:t>,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in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geheel</a:t>
            </a:r>
            <a:r>
              <a:rPr lang="en-US" dirty="0" smtClean="0"/>
              <a:t> </a:t>
            </a:r>
            <a:r>
              <a:rPr lang="en-US" dirty="0" err="1" smtClean="0"/>
              <a:t>opgelegd</a:t>
            </a:r>
            <a:r>
              <a:rPr lang="en-US" dirty="0" smtClean="0"/>
              <a:t> of </a:t>
            </a:r>
            <a:r>
              <a:rPr lang="en-US" dirty="0" err="1" smtClean="0"/>
              <a:t>bestreden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r>
              <a:rPr lang="en-US" dirty="0" smtClean="0"/>
              <a:t>. </a:t>
            </a:r>
            <a:r>
              <a:rPr lang="en-US" dirty="0" err="1" smtClean="0"/>
              <a:t>Noch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pure </a:t>
            </a:r>
            <a:r>
              <a:rPr lang="en-US" dirty="0" err="1" smtClean="0"/>
              <a:t>ideologie</a:t>
            </a:r>
            <a:r>
              <a:rPr lang="en-US" dirty="0" smtClean="0"/>
              <a:t> van de </a:t>
            </a:r>
            <a:r>
              <a:rPr lang="en-US" dirty="0" err="1" smtClean="0"/>
              <a:t>dominantie</a:t>
            </a:r>
            <a:r>
              <a:rPr lang="en-US" dirty="0" smtClean="0"/>
              <a:t> </a:t>
            </a:r>
            <a:r>
              <a:rPr lang="en-US" dirty="0" err="1" smtClean="0"/>
              <a:t>groep</a:t>
            </a:r>
            <a:r>
              <a:rPr lang="en-US" dirty="0" smtClean="0"/>
              <a:t> </a:t>
            </a:r>
            <a:r>
              <a:rPr lang="en-US" dirty="0" err="1" smtClean="0"/>
              <a:t>opgelegd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r>
              <a:rPr lang="en-US" dirty="0" smtClean="0"/>
              <a:t>,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moeten</a:t>
            </a:r>
            <a:r>
              <a:rPr lang="en-US" dirty="0" smtClean="0"/>
              <a:t> </a:t>
            </a:r>
            <a:r>
              <a:rPr lang="en-US" dirty="0" err="1" smtClean="0"/>
              <a:t>altijd</a:t>
            </a:r>
            <a:r>
              <a:rPr lang="en-US" dirty="0" smtClean="0"/>
              <a:t> </a:t>
            </a:r>
            <a:r>
              <a:rPr lang="en-US" dirty="0" err="1" smtClean="0"/>
              <a:t>concessies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r>
              <a:rPr lang="en-US" dirty="0" smtClean="0"/>
              <a:t> </a:t>
            </a:r>
            <a:r>
              <a:rPr lang="en-US" dirty="0" err="1" smtClean="0"/>
              <a:t>gedaan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allianties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smeden</a:t>
            </a:r>
            <a:r>
              <a:rPr lang="en-US" dirty="0" smtClean="0"/>
              <a:t>. </a:t>
            </a:r>
            <a:r>
              <a:rPr lang="en-US" dirty="0" err="1" smtClean="0"/>
              <a:t>Ideologie</a:t>
            </a:r>
            <a:r>
              <a:rPr lang="en-US" dirty="0" smtClean="0"/>
              <a:t> </a:t>
            </a:r>
            <a:r>
              <a:rPr lang="en-US" dirty="0" err="1" smtClean="0"/>
              <a:t>wordt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letterlijk</a:t>
            </a:r>
            <a:r>
              <a:rPr lang="en-US" dirty="0" smtClean="0"/>
              <a:t> </a:t>
            </a:r>
            <a:r>
              <a:rPr lang="en-US" dirty="0" err="1" smtClean="0"/>
              <a:t>ge</a:t>
            </a:r>
            <a:r>
              <a:rPr lang="en-US" dirty="0" err="1" smtClean="0"/>
              <a:t>ïndoctrineerd</a:t>
            </a:r>
            <a:r>
              <a:rPr lang="en-US" dirty="0" smtClean="0"/>
              <a:t>, </a:t>
            </a:r>
            <a:r>
              <a:rPr lang="en-US" dirty="0" err="1" smtClean="0"/>
              <a:t>maar</a:t>
            </a:r>
            <a:r>
              <a:rPr lang="en-US" dirty="0" smtClean="0"/>
              <a:t> </a:t>
            </a:r>
            <a:r>
              <a:rPr lang="en-US" dirty="0" smtClean="0"/>
              <a:t>door </a:t>
            </a:r>
            <a:r>
              <a:rPr lang="en-US" dirty="0" smtClean="0"/>
              <a:t>de </a:t>
            </a:r>
            <a:r>
              <a:rPr lang="en-US" dirty="0" err="1" smtClean="0"/>
              <a:t>bevolking</a:t>
            </a:r>
            <a:r>
              <a:rPr lang="en-US" dirty="0" smtClean="0"/>
              <a:t> in</a:t>
            </a:r>
            <a:r>
              <a:rPr lang="en-US" dirty="0" smtClean="0"/>
              <a:t> ‘</a:t>
            </a:r>
            <a:r>
              <a:rPr lang="en-US" dirty="0" err="1" smtClean="0"/>
              <a:t>heterogene</a:t>
            </a:r>
            <a:r>
              <a:rPr lang="en-US" dirty="0" smtClean="0"/>
              <a:t> </a:t>
            </a:r>
            <a:r>
              <a:rPr lang="en-US" dirty="0" smtClean="0"/>
              <a:t>en bizarre </a:t>
            </a:r>
            <a:r>
              <a:rPr lang="en-US" dirty="0" err="1" smtClean="0"/>
              <a:t>combinaties</a:t>
            </a:r>
            <a:r>
              <a:rPr lang="en-US" dirty="0" smtClean="0"/>
              <a:t>’ </a:t>
            </a:r>
            <a:r>
              <a:rPr lang="en-US" dirty="0" err="1" smtClean="0"/>
              <a:t>overgenomen</a:t>
            </a:r>
            <a:r>
              <a:rPr lang="en-US" dirty="0" smtClean="0"/>
              <a:t>, </a:t>
            </a:r>
            <a:r>
              <a:rPr lang="en-US" dirty="0" err="1" smtClean="0"/>
              <a:t>aldus</a:t>
            </a:r>
            <a:r>
              <a:rPr lang="en-US" dirty="0" smtClean="0"/>
              <a:t> </a:t>
            </a:r>
            <a:r>
              <a:rPr lang="en-US" dirty="0" err="1" smtClean="0"/>
              <a:t>Gramsci</a:t>
            </a:r>
            <a:r>
              <a:rPr lang="en-US" dirty="0" smtClean="0"/>
              <a:t> </a:t>
            </a:r>
            <a:r>
              <a:rPr lang="en-US" dirty="0" smtClean="0"/>
              <a:t>(p11).</a:t>
            </a:r>
            <a:r>
              <a:rPr lang="en-US" dirty="0" smtClean="0"/>
              <a:t> In </a:t>
            </a:r>
            <a:r>
              <a:rPr lang="en-US" dirty="0" err="1" smtClean="0"/>
              <a:t>p</a:t>
            </a:r>
            <a:r>
              <a:rPr lang="en-US" dirty="0" err="1" smtClean="0"/>
              <a:t>olitieke</a:t>
            </a:r>
            <a:r>
              <a:rPr lang="en-US" dirty="0" smtClean="0"/>
              <a:t> </a:t>
            </a:r>
            <a:r>
              <a:rPr lang="en-US" dirty="0" err="1" smtClean="0"/>
              <a:t>zin</a:t>
            </a:r>
            <a:r>
              <a:rPr lang="en-US" dirty="0" smtClean="0"/>
              <a:t> </a:t>
            </a:r>
            <a:r>
              <a:rPr lang="en-US" dirty="0" err="1" smtClean="0"/>
              <a:t>gaat</a:t>
            </a:r>
            <a:r>
              <a:rPr lang="en-US" dirty="0" smtClean="0"/>
              <a:t> het </a:t>
            </a:r>
            <a:r>
              <a:rPr lang="en-US" dirty="0" err="1" smtClean="0"/>
              <a:t>erom</a:t>
            </a:r>
            <a:r>
              <a:rPr lang="en-US" dirty="0" smtClean="0"/>
              <a:t> </a:t>
            </a:r>
            <a:r>
              <a:rPr lang="en-US" dirty="0" err="1" smtClean="0"/>
              <a:t>kritiek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leveren</a:t>
            </a:r>
            <a:r>
              <a:rPr lang="en-US" dirty="0" smtClean="0"/>
              <a:t> op de </a:t>
            </a:r>
            <a:r>
              <a:rPr lang="en-US" dirty="0" err="1" smtClean="0"/>
              <a:t>leidende</a:t>
            </a:r>
            <a:r>
              <a:rPr lang="en-US" dirty="0" smtClean="0"/>
              <a:t> </a:t>
            </a:r>
            <a:r>
              <a:rPr lang="en-US" dirty="0" err="1" smtClean="0"/>
              <a:t>ideologie</a:t>
            </a:r>
            <a:r>
              <a:rPr lang="en-US" dirty="0" smtClean="0"/>
              <a:t>, met </a:t>
            </a:r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doel</a:t>
            </a:r>
            <a:r>
              <a:rPr lang="en-US" dirty="0" smtClean="0"/>
              <a:t> </a:t>
            </a:r>
            <a:r>
              <a:rPr lang="en-US" dirty="0" err="1" smtClean="0"/>
              <a:t>elementen</a:t>
            </a:r>
            <a:r>
              <a:rPr lang="en-US" dirty="0" smtClean="0"/>
              <a:t> </a:t>
            </a:r>
            <a:r>
              <a:rPr lang="en-US" dirty="0" err="1" smtClean="0"/>
              <a:t>uit</a:t>
            </a:r>
            <a:r>
              <a:rPr lang="en-US" dirty="0" smtClean="0"/>
              <a:t> de </a:t>
            </a:r>
            <a:r>
              <a:rPr lang="en-US" dirty="0" err="1" smtClean="0"/>
              <a:t>hegemonische</a:t>
            </a:r>
            <a:r>
              <a:rPr lang="en-US" dirty="0" smtClean="0"/>
              <a:t> </a:t>
            </a:r>
            <a:r>
              <a:rPr lang="en-US" dirty="0" err="1" smtClean="0"/>
              <a:t>ideologie</a:t>
            </a:r>
            <a:r>
              <a:rPr lang="en-US" dirty="0" smtClean="0"/>
              <a:t> </a:t>
            </a:r>
            <a:r>
              <a:rPr lang="en-US" dirty="0" err="1" smtClean="0"/>
              <a:t>zo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herschikken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eigen</a:t>
            </a:r>
            <a:r>
              <a:rPr lang="en-US" dirty="0" smtClean="0"/>
              <a:t> </a:t>
            </a:r>
            <a:r>
              <a:rPr lang="en-US" dirty="0" err="1" smtClean="0"/>
              <a:t>hegemonisch</a:t>
            </a:r>
            <a:r>
              <a:rPr lang="en-US" dirty="0" smtClean="0"/>
              <a:t> </a:t>
            </a:r>
            <a:r>
              <a:rPr lang="en-US" dirty="0" err="1" smtClean="0"/>
              <a:t>verhaal</a:t>
            </a:r>
            <a:r>
              <a:rPr lang="en-US" dirty="0" smtClean="0"/>
              <a:t> </a:t>
            </a:r>
            <a:r>
              <a:rPr lang="en-US" dirty="0" err="1" smtClean="0"/>
              <a:t>mogelijk</a:t>
            </a:r>
            <a:r>
              <a:rPr lang="en-US" dirty="0" smtClean="0"/>
              <a:t> </a:t>
            </a:r>
            <a:r>
              <a:rPr lang="en-US" dirty="0" err="1" smtClean="0"/>
              <a:t>wordt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“This </a:t>
            </a:r>
            <a:r>
              <a:rPr lang="en-US" dirty="0"/>
              <a:t>criticism makes possible a process of differentiation and change in the relative weight that the elements of the old ideologies used to possess. What was previously </a:t>
            </a:r>
            <a:r>
              <a:rPr lang="en-US" dirty="0" smtClean="0"/>
              <a:t>secondary and </a:t>
            </a:r>
            <a:r>
              <a:rPr lang="en-US" dirty="0"/>
              <a:t>subordinate, or even incidental, is now taken to be primary—becomes the nucleus of a new ideological and theoretical complex. The old collective will dissolves into its contradictory elements since the subordinate ones develop </a:t>
            </a:r>
            <a:r>
              <a:rPr lang="en-US" dirty="0" smtClean="0"/>
              <a:t>socially.” (SPN) 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Crisis en </a:t>
            </a:r>
            <a:r>
              <a:rPr lang="en-US" dirty="0" err="1" smtClean="0"/>
              <a:t>restauratie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Passieve</a:t>
            </a:r>
            <a:r>
              <a:rPr lang="en-US" dirty="0" smtClean="0"/>
              <a:t> </a:t>
            </a:r>
            <a:r>
              <a:rPr lang="en-US" dirty="0" err="1" smtClean="0"/>
              <a:t>revolutie</a:t>
            </a:r>
            <a:endParaRPr lang="en-US" dirty="0" smtClean="0"/>
          </a:p>
          <a:p>
            <a:r>
              <a:rPr lang="en-US" dirty="0" err="1" smtClean="0"/>
              <a:t>Transformisme</a:t>
            </a:r>
            <a:endParaRPr lang="en-US" dirty="0" smtClean="0"/>
          </a:p>
          <a:p>
            <a:r>
              <a:rPr lang="en-US" dirty="0" err="1" smtClean="0"/>
              <a:t>Organische</a:t>
            </a:r>
            <a:r>
              <a:rPr lang="en-US" dirty="0" smtClean="0"/>
              <a:t> crisis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</TotalTime>
  <Words>1079</Words>
  <Application>Microsoft Macintosh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Twilight</vt:lpstr>
      <vt:lpstr>Gramsci  en ideologie- theorie</vt:lpstr>
      <vt:lpstr>Intro</vt:lpstr>
      <vt:lpstr>Intro (2)</vt:lpstr>
      <vt:lpstr>Relevantie Gramsci</vt:lpstr>
      <vt:lpstr>Tromp &amp; Heywood</vt:lpstr>
      <vt:lpstr>Bewegingsoorlog vs stellingenoorlog</vt:lpstr>
      <vt:lpstr>Organische en traditionele intellectuelen</vt:lpstr>
      <vt:lpstr>Hegemonie</vt:lpstr>
      <vt:lpstr>Voorbeelden</vt:lpstr>
      <vt:lpstr>Ideologie</vt:lpstr>
      <vt:lpstr>Ideologie (2)</vt:lpstr>
      <vt:lpstr>Crisis en restauratie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Gramsci en ideologietheorie</dc:title>
  <dc:creator>merijn</dc:creator>
  <cp:lastModifiedBy>merijn</cp:lastModifiedBy>
  <cp:revision>20</cp:revision>
  <dcterms:created xsi:type="dcterms:W3CDTF">2013-03-06T11:54:26Z</dcterms:created>
  <dcterms:modified xsi:type="dcterms:W3CDTF">2013-03-06T12:13:58Z</dcterms:modified>
</cp:coreProperties>
</file>